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9"/>
  </p:notesMasterIdLst>
  <p:handoutMasterIdLst>
    <p:handoutMasterId r:id="rId10"/>
  </p:handoutMasterIdLst>
  <p:sldIdLst>
    <p:sldId id="258" r:id="rId2"/>
    <p:sldId id="284" r:id="rId3"/>
    <p:sldId id="289" r:id="rId4"/>
    <p:sldId id="300" r:id="rId5"/>
    <p:sldId id="285" r:id="rId6"/>
    <p:sldId id="297" r:id="rId7"/>
    <p:sldId id="296" r:id="rId8"/>
  </p:sldIdLst>
  <p:sldSz cx="9144000" cy="5143500" type="screen16x9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76" autoAdjust="0"/>
  </p:normalViewPr>
  <p:slideViewPr>
    <p:cSldViewPr>
      <p:cViewPr varScale="1">
        <p:scale>
          <a:sx n="143" d="100"/>
          <a:sy n="143" d="100"/>
        </p:scale>
        <p:origin x="69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29942"/>
          <c:y val="2.5553128873962508E-3"/>
          <c:w val="0.76836158192090398"/>
          <c:h val="0.74139701312125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29"/>
            <c:extLst>
              <c:ext xmlns:c16="http://schemas.microsoft.com/office/drawing/2014/chart" uri="{C3380CC4-5D6E-409C-BE32-E72D297353CC}">
                <c16:uniqueId val="{00000000-BA85-4BF9-94C5-5643241FA562}"/>
              </c:ext>
            </c:extLst>
          </c:dPt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BCEA-45FA-9384-674AD3FD03E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22,6%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85-4BF9-94C5-5643241FA562}"/>
                </c:ext>
              </c:extLst>
            </c:dLbl>
            <c:dLbl>
              <c:idx val="1"/>
              <c:layout>
                <c:manualLayout>
                  <c:x val="-4.9001290092986018E-4"/>
                  <c:y val="-6.8814880823606572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3,0%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85-4BF9-94C5-5643241FA562}"/>
                </c:ext>
              </c:extLst>
            </c:dLbl>
            <c:dLbl>
              <c:idx val="2"/>
              <c:layout>
                <c:manualLayout>
                  <c:x val="-3.3805218203656749E-2"/>
                  <c:y val="-7.2540430861895544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6,1%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322033898305073E-2"/>
                      <c:h val="9.04940471897996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A85-4BF9-94C5-5643241FA562}"/>
                </c:ext>
              </c:extLst>
            </c:dLbl>
            <c:dLbl>
              <c:idx val="3"/>
              <c:layout>
                <c:manualLayout>
                  <c:x val="-1.0836558565772501E-2"/>
                  <c:y val="-6.379890421590145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4,0%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440677966101695"/>
                      <c:h val="9.59454958156912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A85-4BF9-94C5-5643241FA562}"/>
                </c:ext>
              </c:extLst>
            </c:dLbl>
            <c:dLbl>
              <c:idx val="4"/>
              <c:layout>
                <c:manualLayout>
                  <c:x val="-5.3631389296676907E-2"/>
                  <c:y val="-7.10995528953631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8,0%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16949152542372"/>
                      <c:h val="8.47700261326135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A85-4BF9-94C5-5643241FA562}"/>
                </c:ext>
              </c:extLst>
            </c:dLbl>
            <c:dLbl>
              <c:idx val="5"/>
              <c:layout>
                <c:manualLayout>
                  <c:x val="0.1533413408069754"/>
                  <c:y val="-7.44401748584340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56,3%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EA-45FA-9384-674AD3FD0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Земельный налог и налог на недвижимость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Дотации,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22.7</c:v>
                </c:pt>
                <c:pt idx="1">
                  <c:v>3.1</c:v>
                </c:pt>
                <c:pt idx="2">
                  <c:v>6.1</c:v>
                </c:pt>
                <c:pt idx="3">
                  <c:v>3.1</c:v>
                </c:pt>
                <c:pt idx="4">
                  <c:v>8.1999999999999993</c:v>
                </c:pt>
                <c:pt idx="5">
                  <c:v>56.2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EA-45FA-9384-674AD3FD0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16"/>
          <c:w val="1"/>
          <c:h val="0.24183677761866987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47"/>
          <c:y val="1.4748129997163694E-2"/>
          <c:w val="0.73326571466702251"/>
          <c:h val="0.732607584252808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-7.8423862271453357E-2"/>
                  <c:y val="9.068232325614195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13,1%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08-4E59-8513-DD87FC41BB16}"/>
                </c:ext>
              </c:extLst>
            </c:dLbl>
            <c:dLbl>
              <c:idx val="1"/>
              <c:layout>
                <c:manualLayout>
                  <c:x val="-0.10731327016326349"/>
                  <c:y val="2.368371351133645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9,9%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08-4E59-8513-DD87FC41BB16}"/>
                </c:ext>
              </c:extLst>
            </c:dLbl>
            <c:dLbl>
              <c:idx val="2"/>
              <c:layout>
                <c:manualLayout>
                  <c:x val="-0.15764802704746653"/>
                  <c:y val="-8.73549215897398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 24,1%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08-4E59-8513-DD87FC41BB16}"/>
                </c:ext>
              </c:extLst>
            </c:dLbl>
            <c:dLbl>
              <c:idx val="3"/>
              <c:layout>
                <c:manualLayout>
                  <c:x val="-2.0010899061346198E-2"/>
                  <c:y val="-0.1206787562850981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08-4E59-8513-DD87FC41BB16}"/>
                </c:ext>
              </c:extLst>
            </c:dLbl>
            <c:dLbl>
              <c:idx val="4"/>
              <c:layout>
                <c:manualLayout>
                  <c:x val="0.16666666666666666"/>
                  <c:y val="-8.953473722759777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35,3%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40-4E6D-BF56-993E9E020B40}"/>
                </c:ext>
              </c:extLst>
            </c:dLbl>
            <c:dLbl>
              <c:idx val="5"/>
              <c:layout>
                <c:manualLayout>
                  <c:x val="7.6522309711286096E-2"/>
                  <c:y val="7.26630306146194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7,2%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08-4E59-8513-DD87FC41BB16}"/>
                </c:ext>
              </c:extLst>
            </c:dLbl>
            <c:dLbl>
              <c:idx val="6"/>
              <c:layout>
                <c:manualLayout>
                  <c:x val="5.7519462609546636E-2"/>
                  <c:y val="3.374341322595665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4,1%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08-4E59-8513-DD87FC41BB16}"/>
                </c:ext>
              </c:extLst>
            </c:dLbl>
            <c:dLbl>
              <c:idx val="7"/>
              <c:layout>
                <c:manualLayout>
                  <c:x val="0.16859168557320164"/>
                  <c:y val="-1.535059605613894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0,2%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87-42F2-942A-964D260A4B0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</c:v>
                </c:pt>
                <c:pt idx="7">
                  <c:v>Прочие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13.1</c:v>
                </c:pt>
                <c:pt idx="1">
                  <c:v>9.9</c:v>
                </c:pt>
                <c:pt idx="2">
                  <c:v>24.1</c:v>
                </c:pt>
                <c:pt idx="3">
                  <c:v>6.1</c:v>
                </c:pt>
                <c:pt idx="4">
                  <c:v>35.299999999999997</c:v>
                </c:pt>
                <c:pt idx="5">
                  <c:v>7.2</c:v>
                </c:pt>
                <c:pt idx="6">
                  <c:v>4.0999999999999996</c:v>
                </c:pt>
                <c:pt idx="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108-4E59-8513-DD87FC41B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1991"/>
          <c:w val="1"/>
          <c:h val="0.256429127650845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0.7425</cdr:x>
      <cdr:y>0</cdr:y>
    </cdr:from>
    <cdr:to>
      <cdr:x>0.81674</cdr:x>
      <cdr:y>0.06606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38132" y="0"/>
          <a:ext cx="333746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0.72865</cdr:x>
      <cdr:y>0.0001</cdr:y>
    </cdr:from>
    <cdr:to>
      <cdr:x>1</cdr:x>
      <cdr:y>0.06825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275857" y="452"/>
          <a:ext cx="1219943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2" y="1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2" y="9428584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2" y="1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8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2" y="9428584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650" y="744538"/>
            <a:ext cx="66167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67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008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03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t>06.03.2023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t>06.03.2023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t>06.03.2023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t>06.03.2023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t>06.03.2023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t>06.03.2023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334301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Зельвенского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 2022 год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532424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Зельвенского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07133" y="2427734"/>
            <a:ext cx="2153099" cy="24482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Голынковский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Деречинский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Доброселецкий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Times New Roman"/>
              </a:rPr>
              <a:t>Зельвенский</a:t>
            </a: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Times New Roman"/>
              </a:rPr>
              <a:t>Каролинский</a:t>
            </a: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Кремяницкий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Сынковичский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067550"/>
              </p:ext>
            </p:extLst>
          </p:nvPr>
        </p:nvGraphicFramePr>
        <p:xfrm>
          <a:off x="107506" y="555526"/>
          <a:ext cx="8496942" cy="4161509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55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05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2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98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33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07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31519"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6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Консолидирован-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36480,7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37010,7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36480,7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35824,4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+1186,3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35567,0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36094,8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35567,0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34914,7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7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913,7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915,9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913,7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909,7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+6,2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Голынковский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Деречинский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Доброселецкий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Зельвенский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Каролинский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Кремяницкий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Сынковичский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6769417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A72E7EDE-424B-4312-8774-3DEF590A32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Подоходного налога с физических лиц поступило 8350,3 тыс. рублей.</a:t>
            </a:r>
          </a:p>
          <a:p>
            <a:r>
              <a:rPr lang="ru-RU" sz="1600" dirty="0"/>
              <a:t>Налога на добавленную стоимость – 2243,1 тыс. рублей</a:t>
            </a:r>
          </a:p>
          <a:p>
            <a:r>
              <a:rPr lang="ru-RU" sz="1600" dirty="0"/>
              <a:t>Налогов на собственность – 1100,5 тыс. рублей</a:t>
            </a:r>
          </a:p>
          <a:p>
            <a:r>
              <a:rPr lang="ru-RU" sz="1600" dirty="0"/>
              <a:t>Единого налога с производителей сельскохозяйственной продукции – 1468,9 тыс. рублей</a:t>
            </a:r>
          </a:p>
          <a:p>
            <a:r>
              <a:rPr lang="ru-RU" sz="1600" dirty="0"/>
              <a:t>Безвозмездные поступления составили 20830,8 тыс. рублей </a:t>
            </a:r>
          </a:p>
        </p:txBody>
      </p:sp>
    </p:spTree>
    <p:extLst>
      <p:ext uri="{BB962C8B-B14F-4D97-AF65-F5344CB8AC3E}">
        <p14:creationId xmlns:p14="http://schemas.microsoft.com/office/powerpoint/2010/main" val="263892639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824124"/>
              </p:ext>
            </p:extLst>
          </p:nvPr>
        </p:nvGraphicFramePr>
        <p:xfrm>
          <a:off x="107504" y="23725"/>
          <a:ext cx="8948400" cy="4632841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8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63862877"/>
                    </a:ext>
                  </a:extLst>
                </a:gridCol>
                <a:gridCol w="648069">
                  <a:extLst>
                    <a:ext uri="{9D8B030D-6E8A-4147-A177-3AD203B41FA5}">
                      <a16:colId xmlns:a16="http://schemas.microsoft.com/office/drawing/2014/main" val="3487850430"/>
                    </a:ext>
                  </a:extLst>
                </a:gridCol>
              </a:tblGrid>
              <a:tr h="29421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7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неналоговые</a:t>
                      </a:r>
                    </a:p>
                    <a:p>
                      <a:pPr algn="ctr" fontAlgn="ctr"/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</a:t>
                      </a:r>
                    </a:p>
                    <a:p>
                      <a:pPr algn="ctr" fontAlgn="ctr"/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 доходов)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(дотации, субвенции, иные межбюджетные трансферты)</a:t>
                      </a:r>
                    </a:p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</a:t>
                      </a:r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доходов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Консолидирован-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14206,4 (44,4%)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16179,9 (43,7%)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17761,2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(55,6%)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20830,8 (56,3%)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31967,6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37010,7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13686,8 (43,9%)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15611,0 (43,2%)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17469,1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(56,1%)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20483,8 (56,8%)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31155,9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36094,8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0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519,6 (64,0%)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568,9 (62,1%)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292,1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(36,0%)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347,0 (37,9%)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811,7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915,9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Голынковский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 (72,6%)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 (74,6%)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27,4 (27,4%)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28,3 (25,4%)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86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Деречинский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 (68,7%)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 (67,2%)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33,2 (31,3%)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38,5 (32,8%)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Доброселецкий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 (63,7%)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 (51,2%)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41,0 (36,3%)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76,6 (48,8%)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186,8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66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 (67,4%)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79,7 (64,6%)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36,6 (32,6%)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43,7 (35,4%)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Каролинский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 (65,3%)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 (63,8%)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110,1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42,2 (34,7%)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49,7 (36,2%)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117,8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112,7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1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Кремяницкиий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84,1 (65,8%)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 (62,1%)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43,7 (34,2%)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55,5 (37,9%)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Сынковичский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 (48,0%)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 (55,5%)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68,0 (52,0%)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54,7 (44,5%)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консолидированного бюджета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07222991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69C8BF06-4E44-4CE3-918D-BB3BD92A2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2" y="1203597"/>
            <a:ext cx="4038598" cy="3391025"/>
          </a:xfrm>
        </p:spPr>
        <p:txBody>
          <a:bodyPr>
            <a:normAutofit fontScale="92500"/>
          </a:bodyPr>
          <a:lstStyle/>
          <a:p>
            <a:r>
              <a:rPr lang="ru-RU" sz="1600" dirty="0"/>
              <a:t>На общегосударственную деятельность направлено </a:t>
            </a:r>
            <a:r>
              <a:rPr lang="en-US" sz="1600" dirty="0"/>
              <a:t>4703,4</a:t>
            </a:r>
            <a:r>
              <a:rPr lang="ru-RU" sz="1600" dirty="0"/>
              <a:t> тыс. рублей</a:t>
            </a:r>
          </a:p>
          <a:p>
            <a:r>
              <a:rPr lang="ru-RU" sz="1600" dirty="0"/>
              <a:t>На жилищно-коммунальное хозяйство  - </a:t>
            </a:r>
            <a:r>
              <a:rPr lang="en-US" sz="1600" dirty="0"/>
              <a:t>3556,3</a:t>
            </a:r>
            <a:r>
              <a:rPr lang="ru-RU" sz="1600" dirty="0"/>
              <a:t> тыс. рублей.</a:t>
            </a:r>
          </a:p>
          <a:p>
            <a:r>
              <a:rPr lang="ru-RU" sz="1600" dirty="0"/>
              <a:t>На образование  - </a:t>
            </a:r>
            <a:r>
              <a:rPr lang="en-US" sz="1600" dirty="0"/>
              <a:t>12637,9</a:t>
            </a:r>
            <a:r>
              <a:rPr lang="ru-RU" sz="1600" dirty="0"/>
              <a:t> тыс. рублей</a:t>
            </a:r>
          </a:p>
          <a:p>
            <a:r>
              <a:rPr lang="ru-RU" sz="1600" dirty="0"/>
              <a:t>На здравоохранение – </a:t>
            </a:r>
            <a:r>
              <a:rPr lang="en-US" sz="1600" dirty="0"/>
              <a:t>8641,5</a:t>
            </a:r>
            <a:r>
              <a:rPr lang="ru-RU" sz="1600" dirty="0"/>
              <a:t> тыс. рублей</a:t>
            </a:r>
          </a:p>
          <a:p>
            <a:r>
              <a:rPr lang="ru-RU" sz="1600" dirty="0"/>
              <a:t>На социальную политику – </a:t>
            </a:r>
            <a:r>
              <a:rPr lang="en-US" sz="1600" dirty="0"/>
              <a:t>2577,4</a:t>
            </a:r>
            <a:r>
              <a:rPr lang="ru-RU" sz="1600" dirty="0"/>
              <a:t> тыс. рублей</a:t>
            </a:r>
          </a:p>
          <a:p>
            <a:r>
              <a:rPr lang="ru-RU" sz="1600" dirty="0"/>
              <a:t>На национальную экономику – </a:t>
            </a:r>
            <a:r>
              <a:rPr lang="en-US" sz="1600" dirty="0"/>
              <a:t>1473,4</a:t>
            </a:r>
            <a:r>
              <a:rPr lang="ru-RU" sz="1600" dirty="0"/>
              <a:t> тыс. рублей</a:t>
            </a:r>
          </a:p>
          <a:p>
            <a:r>
              <a:rPr lang="ru-RU" sz="1600" dirty="0"/>
              <a:t>На физическую культуру, спорт, культуру и средства массовой информации – </a:t>
            </a:r>
            <a:r>
              <a:rPr lang="en-US" sz="1600" dirty="0"/>
              <a:t>2180,8</a:t>
            </a:r>
            <a:r>
              <a:rPr lang="ru-RU" sz="1600" dirty="0"/>
              <a:t>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186236028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587148"/>
              </p:ext>
            </p:extLst>
          </p:nvPr>
        </p:nvGraphicFramePr>
        <p:xfrm>
          <a:off x="107504" y="51470"/>
          <a:ext cx="8928992" cy="4854741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23109634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6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14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48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5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 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 расходов)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процент от расходов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2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27586,1 (85,9%)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30500,2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(85,1%)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4530,6 (14,1%)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5324,2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(14,9%)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32116,7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35824,4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27116,9 (86,6%)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29950,0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(85,8%)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4192,2 (13,4%)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4964,7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(14,2%)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31309,1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34914,7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469,2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(58,1%)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550,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338,4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(41,9%)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359,5 (39,5%)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807,6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909,7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Голынковский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64,2 (64,5%)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77,1 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35,3 (35,5%)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32,5 (29,7%)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Деречинский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61,4 (58,1%)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71,5 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44,2 (41,9%)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45,1 (38,7%)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Доброселецкий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69,1(61,7%)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78,2 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42,9 (38,3%)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78,0 (49,9%)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181,8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68,1 (60,9%)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73,8 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43,7 (39,1%)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 (39,8%)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9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Каролинский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68,9 (56,9%)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 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116,1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52,1 (43,1%)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56,5 (41,4%)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112,8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Кремяницкий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71,7 (56,4%)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92,5 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 (43,6%)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53,5 (36,6%)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Сынковичский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65,8 (50,4%)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77,1 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64,7 (49,6%)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45,1 (36,9%)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10305</TotalTime>
  <Words>916</Words>
  <Application>Microsoft Office PowerPoint</Application>
  <PresentationFormat>Экран (16:9)</PresentationFormat>
  <Paragraphs>404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консолидированного бюджета по функциональной классификации расходов бюджета.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Мыцко Валентина Александровна</cp:lastModifiedBy>
  <cp:revision>699</cp:revision>
  <cp:lastPrinted>2023-02-21T11:01:11Z</cp:lastPrinted>
  <dcterms:created xsi:type="dcterms:W3CDTF">2013-10-16T05:53:51Z</dcterms:created>
  <dcterms:modified xsi:type="dcterms:W3CDTF">2023-03-06T12:56:17Z</dcterms:modified>
</cp:coreProperties>
</file>