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86" r:id="rId1"/>
  </p:sldMasterIdLst>
  <p:notesMasterIdLst>
    <p:notesMasterId r:id="rId9"/>
  </p:notesMasterIdLst>
  <p:handoutMasterIdLst>
    <p:handoutMasterId r:id="rId10"/>
  </p:handoutMasterIdLst>
  <p:sldIdLst>
    <p:sldId id="258" r:id="rId2"/>
    <p:sldId id="284" r:id="rId3"/>
    <p:sldId id="289" r:id="rId4"/>
    <p:sldId id="300" r:id="rId5"/>
    <p:sldId id="285" r:id="rId6"/>
    <p:sldId id="297" r:id="rId7"/>
    <p:sldId id="296" r:id="rId8"/>
  </p:sldIdLst>
  <p:sldSz cx="9144000" cy="5143500" type="screen16x9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76" autoAdjust="0"/>
  </p:normalViewPr>
  <p:slideViewPr>
    <p:cSldViewPr>
      <p:cViewPr varScale="1">
        <p:scale>
          <a:sx n="143" d="100"/>
          <a:sy n="143" d="100"/>
        </p:scale>
        <p:origin x="69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29942"/>
          <c:y val="2.5553128873962508E-3"/>
          <c:w val="0.83333333333333337"/>
          <c:h val="0.804088672319003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29"/>
            <c:extLst>
              <c:ext xmlns:c16="http://schemas.microsoft.com/office/drawing/2014/chart" uri="{C3380CC4-5D6E-409C-BE32-E72D297353CC}">
                <c16:uniqueId val="{00000000-BA85-4BF9-94C5-5643241FA562}"/>
              </c:ext>
            </c:extLst>
          </c:dPt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BCEA-45FA-9384-674AD3FD03E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21,6%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85-4BF9-94C5-5643241FA562}"/>
                </c:ext>
              </c:extLst>
            </c:dLbl>
            <c:dLbl>
              <c:idx val="1"/>
              <c:layout>
                <c:manualLayout>
                  <c:x val="-3.2975777392232744E-2"/>
                  <c:y val="4.021409169422431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2,6%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09604519774011"/>
                      <c:h val="5.2061334377264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A85-4BF9-94C5-5643241FA562}"/>
                </c:ext>
              </c:extLst>
            </c:dLbl>
            <c:dLbl>
              <c:idx val="2"/>
              <c:layout>
                <c:manualLayout>
                  <c:x val="-0.1270255571867076"/>
                  <c:y val="-6.981470654894970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6,3%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322033898305073E-2"/>
                      <c:h val="9.04940471897996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A85-4BF9-94C5-5643241FA562}"/>
                </c:ext>
              </c:extLst>
            </c:dLbl>
            <c:dLbl>
              <c:idx val="3"/>
              <c:layout>
                <c:manualLayout>
                  <c:x val="-0.16902864896125283"/>
                  <c:y val="-9.923342759617734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3,8%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40677966101695"/>
                      <c:h val="9.59454958156912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A85-4BF9-94C5-5643241FA562}"/>
                </c:ext>
              </c:extLst>
            </c:dLbl>
            <c:dLbl>
              <c:idx val="4"/>
              <c:layout>
                <c:manualLayout>
                  <c:x val="-0.13837715200854131"/>
                  <c:y val="-9.835668871284006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8,4%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16949152542372"/>
                      <c:h val="8.477002613261355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A85-4BF9-94C5-5643241FA562}"/>
                </c:ext>
              </c:extLst>
            </c:dLbl>
            <c:dLbl>
              <c:idx val="5"/>
              <c:layout>
                <c:manualLayout>
                  <c:x val="0.1533413408069754"/>
                  <c:y val="-7.44401748584340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latin typeface="Times New Roman" pitchFamily="18" charset="0"/>
                        <a:cs typeface="Times New Roman" pitchFamily="18" charset="0"/>
                      </a:rPr>
                      <a:t>57,3%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EA-45FA-9384-674AD3FD0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Земельный налог и налог на недвижимость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Дотации,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21.6</c:v>
                </c:pt>
                <c:pt idx="1">
                  <c:v>2.6</c:v>
                </c:pt>
                <c:pt idx="2">
                  <c:v>6.3</c:v>
                </c:pt>
                <c:pt idx="3">
                  <c:v>3.8</c:v>
                </c:pt>
                <c:pt idx="4">
                  <c:v>8.1999999999999993</c:v>
                </c:pt>
                <c:pt idx="5">
                  <c:v>57.3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EA-45FA-9384-674AD3FD0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16"/>
          <c:w val="1"/>
          <c:h val="0.24183677761866987"/>
        </c:manualLayout>
      </c:layout>
      <c:overlay val="0"/>
      <c:txPr>
        <a:bodyPr/>
        <a:lstStyle/>
        <a:p>
          <a:pPr>
            <a:defRPr sz="11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84790248676543"/>
          <c:y val="0"/>
          <c:w val="0.83213577116419768"/>
          <c:h val="0.831025872828515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-7.8423862271453357E-2"/>
                  <c:y val="9.06823232561419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12,5%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8-4E59-8513-DD87FC41BB16}"/>
                </c:ext>
              </c:extLst>
            </c:dLbl>
            <c:dLbl>
              <c:idx val="1"/>
              <c:layout>
                <c:manualLayout>
                  <c:x val="-0.10731327016326349"/>
                  <c:y val="2.368371351133645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8,8%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8-4E59-8513-DD87FC41BB16}"/>
                </c:ext>
              </c:extLst>
            </c:dLbl>
            <c:dLbl>
              <c:idx val="2"/>
              <c:layout>
                <c:manualLayout>
                  <c:x val="-0.15764802704746653"/>
                  <c:y val="-8.73549215897398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25,6%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8-4E59-8513-DD87FC41BB16}"/>
                </c:ext>
              </c:extLst>
            </c:dLbl>
            <c:dLbl>
              <c:idx val="3"/>
              <c:layout>
                <c:manualLayout>
                  <c:x val="-2.0010899061346198E-2"/>
                  <c:y val="-0.120678756285098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8-4E59-8513-DD87FC41BB16}"/>
                </c:ext>
              </c:extLst>
            </c:dLbl>
            <c:dLbl>
              <c:idx val="4"/>
              <c:layout>
                <c:manualLayout>
                  <c:x val="0.16666666666666666"/>
                  <c:y val="-8.95347372275977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36,1%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40-4E6D-BF56-993E9E020B40}"/>
                </c:ext>
              </c:extLst>
            </c:dLbl>
            <c:dLbl>
              <c:idx val="5"/>
              <c:layout>
                <c:manualLayout>
                  <c:x val="7.6522309711286096E-2"/>
                  <c:y val="7.266303061461947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7,4%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08-4E59-8513-DD87FC41BB16}"/>
                </c:ext>
              </c:extLst>
            </c:dLbl>
            <c:dLbl>
              <c:idx val="6"/>
              <c:layout>
                <c:manualLayout>
                  <c:x val="5.7519462609546636E-2"/>
                  <c:y val="3.3743413225956656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3,1%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08-4E59-8513-DD87FC41BB16}"/>
                </c:ext>
              </c:extLst>
            </c:dLbl>
            <c:dLbl>
              <c:idx val="7"/>
              <c:layout>
                <c:manualLayout>
                  <c:x val="0.16294207927398904"/>
                  <c:y val="-1.2538644953975895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0,1%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87-42F2-942A-964D260A4B0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  <c:pt idx="7">
                  <c:v>Прочие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12.5</c:v>
                </c:pt>
                <c:pt idx="1">
                  <c:v>8.8000000000000007</c:v>
                </c:pt>
                <c:pt idx="2">
                  <c:v>25.6</c:v>
                </c:pt>
                <c:pt idx="3">
                  <c:v>6.4</c:v>
                </c:pt>
                <c:pt idx="4">
                  <c:v>36.1</c:v>
                </c:pt>
                <c:pt idx="5">
                  <c:v>7.4</c:v>
                </c:pt>
                <c:pt idx="6">
                  <c:v>3.1</c:v>
                </c:pt>
                <c:pt idx="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108-4E59-8513-DD87FC41B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1991"/>
          <c:w val="1"/>
          <c:h val="0.256429127650845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0.7425</cdr:x>
      <cdr:y>0</cdr:y>
    </cdr:from>
    <cdr:to>
      <cdr:x>0.81674</cdr:x>
      <cdr:y>0.06606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38132" y="0"/>
          <a:ext cx="333746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0.72865</cdr:x>
      <cdr:y>0.0001</cdr:y>
    </cdr:from>
    <cdr:to>
      <cdr:x>1</cdr:x>
      <cdr:y>0.06825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275857" y="452"/>
          <a:ext cx="1219943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2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2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2" y="1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2" y="9428584"/>
            <a:ext cx="2971801" cy="496332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67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008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03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6024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984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56323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52298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56647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7322-F505-497D-99E9-533EC7866A8A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6007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355239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75238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4761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75007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0882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t>27.04.2023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10132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t>27.04.2023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5933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t>27.04.2023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42744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2156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20016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3D53468F-0B15-43B8-A9BF-5DD432730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54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7" r:id="rId1"/>
    <p:sldLayoutId id="2147484888" r:id="rId2"/>
    <p:sldLayoutId id="2147484889" r:id="rId3"/>
    <p:sldLayoutId id="2147484890" r:id="rId4"/>
    <p:sldLayoutId id="2147484891" r:id="rId5"/>
    <p:sldLayoutId id="2147484892" r:id="rId6"/>
    <p:sldLayoutId id="2147484893" r:id="rId7"/>
    <p:sldLayoutId id="2147484894" r:id="rId8"/>
    <p:sldLayoutId id="2147484895" r:id="rId9"/>
    <p:sldLayoutId id="2147484896" r:id="rId10"/>
    <p:sldLayoutId id="2147484897" r:id="rId11"/>
    <p:sldLayoutId id="2147484898" r:id="rId12"/>
    <p:sldLayoutId id="2147484899" r:id="rId13"/>
    <p:sldLayoutId id="2147484900" r:id="rId14"/>
    <p:sldLayoutId id="2147484901" r:id="rId15"/>
    <p:sldLayoutId id="2147484902" r:id="rId16"/>
  </p:sldLayoutIdLst>
  <p:transition spd="slow">
    <p:wipe/>
  </p:transition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012837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Зельвенского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 1 квартал 2023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32424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Зельвенского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7133" y="2427734"/>
            <a:ext cx="2153099" cy="24482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Голынковский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Деречинский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Доброселецкий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Зельвенский</a:t>
            </a:r>
          </a:p>
          <a:p>
            <a:pPr algn="ctr"/>
            <a:r>
              <a:rPr lang="ru-RU" sz="1500" b="1" dirty="0">
                <a:solidFill>
                  <a:srgbClr val="000000"/>
                </a:solidFill>
                <a:latin typeface="Times New Roman"/>
              </a:rPr>
              <a:t>Каролинский</a:t>
            </a: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Кремяницкий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sz="1500" b="1" dirty="0" err="1">
                <a:solidFill>
                  <a:srgbClr val="000000"/>
                </a:solidFill>
                <a:latin typeface="Times New Roman"/>
              </a:rPr>
              <a:t>Сынковичский</a:t>
            </a:r>
            <a:endParaRPr lang="ru-RU" sz="15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894656"/>
              </p:ext>
            </p:extLst>
          </p:nvPr>
        </p:nvGraphicFramePr>
        <p:xfrm>
          <a:off x="107506" y="555526"/>
          <a:ext cx="8496942" cy="4161509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5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5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98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33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07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31519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43883,3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9926,5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43883,3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9574,5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+352,0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42889,8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9740,0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42889,8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9345,2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+394,8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7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993,5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Зельвенский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Каролинский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Кремяницкий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9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6044432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A72E7EDE-424B-4312-8774-3DEF590A3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0032" y="843558"/>
            <a:ext cx="3138026" cy="2910580"/>
          </a:xfrm>
        </p:spPr>
        <p:txBody>
          <a:bodyPr>
            <a:normAutofit fontScale="85000" lnSpcReduction="20000"/>
          </a:bodyPr>
          <a:lstStyle/>
          <a:p>
            <a:r>
              <a:rPr lang="ru-RU" sz="1600" dirty="0"/>
              <a:t>Подоходного налога с физических лиц поступило 2143,5 тыс. рублей.</a:t>
            </a:r>
          </a:p>
          <a:p>
            <a:r>
              <a:rPr lang="ru-RU" sz="1600" dirty="0"/>
              <a:t>Налога на добавленную стоимость – 621,1 тыс. рублей</a:t>
            </a:r>
          </a:p>
          <a:p>
            <a:r>
              <a:rPr lang="ru-RU" sz="1600" dirty="0"/>
              <a:t>Налогов на собственность – 256,9 тыс. рублей</a:t>
            </a:r>
          </a:p>
          <a:p>
            <a:r>
              <a:rPr lang="ru-RU" sz="1600" dirty="0"/>
              <a:t>Единого налога с производителей сельскохозяйственной продукции – 373,0 тыс. рублей</a:t>
            </a:r>
          </a:p>
          <a:p>
            <a:r>
              <a:rPr lang="ru-RU" sz="1600" dirty="0"/>
              <a:t>Безвозмездные поступления составили 5684,5 тыс. рублей </a:t>
            </a:r>
          </a:p>
        </p:txBody>
      </p:sp>
    </p:spTree>
    <p:extLst>
      <p:ext uri="{BB962C8B-B14F-4D97-AF65-F5344CB8AC3E}">
        <p14:creationId xmlns:p14="http://schemas.microsoft.com/office/powerpoint/2010/main" val="263892639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12182"/>
              </p:ext>
            </p:extLst>
          </p:nvPr>
        </p:nvGraphicFramePr>
        <p:xfrm>
          <a:off x="107504" y="23725"/>
          <a:ext cx="8948400" cy="4647466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8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3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63862877"/>
                    </a:ext>
                  </a:extLst>
                </a:gridCol>
                <a:gridCol w="648069">
                  <a:extLst>
                    <a:ext uri="{9D8B030D-6E8A-4147-A177-3AD203B41FA5}">
                      <a16:colId xmlns:a16="http://schemas.microsoft.com/office/drawing/2014/main" val="3487850430"/>
                    </a:ext>
                  </a:extLst>
                </a:gridCol>
              </a:tblGrid>
              <a:tr h="29421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7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неналоговые</a:t>
                      </a:r>
                    </a:p>
                    <a:p>
                      <a:pPr algn="ctr" fontAlgn="ctr"/>
                      <a:r>
                        <a:rPr lang="ru-RU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</a:p>
                    <a:p>
                      <a:pPr algn="ctr" fontAlgn="ctr"/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доходов)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(дотации, субвенции, иные межбюджетные трансферты)</a:t>
                      </a:r>
                    </a:p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</a:t>
                      </a:r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доходов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 квартал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г.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Консолидирован-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ный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3613,0 (45,3%)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4242,0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(42,7%)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4362,9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(54,7%)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5684,5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(57,3)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7975,9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9926,5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3516,9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(44,9%)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4111,9</a:t>
                      </a:r>
                    </a:p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(42,2%)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4322,9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(55,1%)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5628,1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(57,8%)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7839,8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9740,0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 (70,6%)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130,1 (69,8%)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56,4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(30,2%)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 (78,3%)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 (71,6%)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 (21,7%)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 (28,4%)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166,7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3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 (70,1%)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 (84,1%)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 (29,9%)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 (15,9%)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 (93,1%)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 (95,0%)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 (6,9%)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 (5,0%)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66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 (59,8%)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 (60,7%)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8,2 (40,2%)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10,8 (39,3%)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20,4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 (63,1%)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 (68,9%)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itchFamily="18" charset="0"/>
                          <a:cs typeface="Times New Roman" pitchFamily="18" charset="0"/>
                        </a:rPr>
                        <a:t>143,0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8,7 (36,9%)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9,6 (31,1%)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110,3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130,9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1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 (59,4%)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 (59,8%)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10,2 (40,6%)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15,2 (40,2%)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 (83,8%)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 (59,0%)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 (16,2%)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9,8 (41,0%)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466,7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183,8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консолидированного бюджета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0058223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id="{69C8BF06-4E44-4CE3-918D-BB3BD92A2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2" y="1203597"/>
            <a:ext cx="4038598" cy="3391025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/>
              <a:t>На общегосударственную деятельность направлено 1192,9 тыс. рублей</a:t>
            </a:r>
          </a:p>
          <a:p>
            <a:r>
              <a:rPr lang="ru-RU" sz="1600" dirty="0"/>
              <a:t>На жилищно-коммунальное хозяйство  - 843,8 тыс. рублей.</a:t>
            </a:r>
          </a:p>
          <a:p>
            <a:r>
              <a:rPr lang="ru-RU" sz="1600" dirty="0"/>
              <a:t>На образование  - 3458,1 тыс. рублей</a:t>
            </a:r>
          </a:p>
          <a:p>
            <a:r>
              <a:rPr lang="ru-RU" sz="1600" dirty="0"/>
              <a:t>На здравоохранение – 2454,3 тыс. рублей</a:t>
            </a:r>
          </a:p>
          <a:p>
            <a:r>
              <a:rPr lang="ru-RU" sz="1600" dirty="0"/>
              <a:t>На социальную политику – 712,5 тыс. рублей</a:t>
            </a:r>
          </a:p>
          <a:p>
            <a:r>
              <a:rPr lang="ru-RU" sz="1600" dirty="0"/>
              <a:t>На национальную экономику – 294,1 тыс. рублей</a:t>
            </a:r>
          </a:p>
          <a:p>
            <a:r>
              <a:rPr lang="ru-RU" sz="1600" dirty="0"/>
              <a:t>На физическую культуру, спорт, культуру и средства массовой информации – 616,9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186236028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72903"/>
              </p:ext>
            </p:extLst>
          </p:nvPr>
        </p:nvGraphicFramePr>
        <p:xfrm>
          <a:off x="107504" y="51470"/>
          <a:ext cx="8928992" cy="4850912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23109634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6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14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48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5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 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 процент от расходов)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just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(сумма и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от расходов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2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7325,1 (91,0%)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8837,9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(92,3%)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724,8 (9,0%)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736,6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(7,7%)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8049,9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9574,5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7195,8 (91,3%)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8660,7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(92,7%)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681,5 (8,7%)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684,5</a:t>
                      </a:r>
                    </a:p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(7,3%)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100,4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7877,3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9345,2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129,3 (74,9%)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177,2 (77,3%)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 (25,1%)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51,8 (22,7%)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229,3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Голынковский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 (76,4%)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 (77,4%)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 (23,6%)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5,7 (22,6%)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126,7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19,1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Деречинский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17,7 (74,7%)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22,1 (75,7%)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 (25,3%)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7,5 (24,3%)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125,0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23,7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Доброселецкий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 (80,6%)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22,1 (76,7%)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 (19,4%)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 (23,3%)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Зельвенский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20,6 (76,9%)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26,6 (76,0%)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129,1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 (23,1%)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 (24,0%)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130,6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3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Каролинский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22,3 (71,2%)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31,1 (78,7%)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139,5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9,0 (28,8%)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8,4 (21,3%)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39,5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126,2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Кремяницкий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20,8 (71,0%)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32,1 (76,4%)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8,5 (29,0%)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 (23,6%)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116,5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29,3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143,3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Сынковичский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 (75,6%)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 (80,1%)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 (24,4%)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 (19,9%)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</a:p>
                  </a:txBody>
                  <a:tcPr marL="7200" marR="7200" marT="7200" marB="720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165,9</a:t>
                      </a:r>
                    </a:p>
                  </a:txBody>
                  <a:tcPr marL="7200" marR="7200" marT="7200" marB="72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10398</TotalTime>
  <Words>940</Words>
  <Application>Microsoft Office PowerPoint</Application>
  <PresentationFormat>Экран (16:9)</PresentationFormat>
  <Paragraphs>419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консолидированного бюджета по функциональной классификации расходов бюджета.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Мыцко Валентина Александровна</cp:lastModifiedBy>
  <cp:revision>725</cp:revision>
  <cp:lastPrinted>2023-02-21T11:01:11Z</cp:lastPrinted>
  <dcterms:created xsi:type="dcterms:W3CDTF">2013-10-16T05:53:51Z</dcterms:created>
  <dcterms:modified xsi:type="dcterms:W3CDTF">2023-04-27T06:27:07Z</dcterms:modified>
</cp:coreProperties>
</file>