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532" r:id="rId3"/>
    <p:sldId id="292" r:id="rId4"/>
    <p:sldId id="300" r:id="rId5"/>
    <p:sldId id="533" r:id="rId6"/>
    <p:sldId id="264" r:id="rId7"/>
    <p:sldId id="534" r:id="rId8"/>
    <p:sldId id="348" r:id="rId9"/>
    <p:sldId id="535" r:id="rId10"/>
    <p:sldId id="272" r:id="rId11"/>
    <p:sldId id="537" r:id="rId12"/>
    <p:sldId id="265" r:id="rId13"/>
    <p:sldId id="538" r:id="rId14"/>
    <p:sldId id="353" r:id="rId15"/>
    <p:sldId id="500" r:id="rId16"/>
    <p:sldId id="539" r:id="rId17"/>
    <p:sldId id="531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930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59540145025683E-2"/>
          <c:y val="0.21695374088375741"/>
          <c:w val="0.81188091970994858"/>
          <c:h val="0.5102808373789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уд. вес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CD-4A9E-A44D-DAAB477A70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CD-4A9E-A44D-DAAB477A70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CD-4A9E-A44D-DAAB477A70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6CD-4A9E-A44D-DAAB477A7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Первоочередные расходы</c:v>
                </c:pt>
                <c:pt idx="1">
                  <c:v>Капитальные расходы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81.8</c:v>
                </c:pt>
                <c:pt idx="1">
                  <c:v>1.3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CD-4A9E-A44D-DAAB477A70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6CD-4A9E-A44D-DAAB477A70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06CD-4A9E-A44D-DAAB477A70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06CD-4A9E-A44D-DAAB477A70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6CD-4A9E-A44D-DAAB477A709C}"/>
              </c:ext>
            </c:extLst>
          </c:dPt>
          <c:cat>
            <c:strRef>
              <c:f>Лист1!$A$2:$A$4</c:f>
              <c:strCache>
                <c:ptCount val="3"/>
                <c:pt idx="0">
                  <c:v>Первоочередные расходы</c:v>
                </c:pt>
                <c:pt idx="1">
                  <c:v>Капитальные расходы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35906.800000000003</c:v>
                </c:pt>
                <c:pt idx="1">
                  <c:v>582</c:v>
                </c:pt>
                <c:pt idx="2">
                  <c:v>7973.4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6CD-4A9E-A44D-DAAB477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1301221540048E-2"/>
          <c:y val="1.6998265095879764E-3"/>
          <c:w val="0.77457468295872411"/>
          <c:h val="0.64179900128424106"/>
        </c:manualLayout>
      </c:layout>
      <c:pie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999FF"/>
            </a:solidFill>
            <a:ln w="737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0066CC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88C-4E29-86D7-EF12651C10D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88C-4E29-86D7-EF12651C10D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88C-4E29-86D7-EF12651C10D5}"/>
              </c:ext>
            </c:extLst>
          </c:dPt>
          <c:dPt>
            <c:idx val="4"/>
            <c:bubble3D val="0"/>
            <c:spPr>
              <a:solidFill>
                <a:srgbClr val="800080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88C-4E29-86D7-EF12651C10D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88C-4E29-86D7-EF12651C10D5}"/>
              </c:ext>
            </c:extLst>
          </c:dPt>
          <c:dLbls>
            <c:dLbl>
              <c:idx val="0"/>
              <c:layout>
                <c:manualLayout>
                  <c:x val="-0.17359000183950415"/>
                  <c:y val="9.2123393757404165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latin typeface="Times New Roman" pitchFamily="18" charset="0"/>
                        <a:cs typeface="Times New Roman" pitchFamily="18" charset="0"/>
                      </a:rPr>
                      <a:t>23,9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3868750466708"/>
                      <c:h val="0.12889935492153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88C-4E29-86D7-EF12651C10D5}"/>
                </c:ext>
              </c:extLst>
            </c:dLbl>
            <c:dLbl>
              <c:idx val="1"/>
              <c:layout>
                <c:manualLayout>
                  <c:x val="2.099038176086071E-2"/>
                  <c:y val="2.0804059682665486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/>
                      <a:t>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8C-4E29-86D7-EF12651C10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aseline="0" dirty="0">
                        <a:latin typeface="Times New Roman" pitchFamily="18" charset="0"/>
                        <a:cs typeface="Times New Roman" pitchFamily="18" charset="0"/>
                      </a:rPr>
                      <a:t>7,6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8C-4E29-86D7-EF12651C10D5}"/>
                </c:ext>
              </c:extLst>
            </c:dLbl>
            <c:dLbl>
              <c:idx val="3"/>
              <c:layout>
                <c:manualLayout>
                  <c:x val="-0.12405725411202034"/>
                  <c:y val="2.6305332774391645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dirty="0"/>
                      <a:t>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8C-4E29-86D7-EF12651C10D5}"/>
                </c:ext>
              </c:extLst>
            </c:dLbl>
            <c:dLbl>
              <c:idx val="4"/>
              <c:layout>
                <c:manualLayout>
                  <c:x val="0.1542214799448513"/>
                  <c:y val="-0.1124254699249432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latin typeface="Times New Roman" pitchFamily="18" charset="0"/>
                        <a:cs typeface="Times New Roman" pitchFamily="18" charset="0"/>
                      </a:rPr>
                      <a:t>35,4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5178914546834"/>
                      <c:h val="0.12889935492153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8C-4E29-86D7-EF12651C10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400" baseline="0" dirty="0">
                        <a:latin typeface="Times New Roman" pitchFamily="18" charset="0"/>
                        <a:cs typeface="Times New Roman" pitchFamily="18" charset="0"/>
                      </a:rPr>
                      <a:t>7,1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8C-4E29-86D7-EF12651C10D5}"/>
                </c:ext>
              </c:extLst>
            </c:dLbl>
            <c:numFmt formatCode="0%" sourceLinked="0"/>
            <c:spPr>
              <a:noFill/>
              <a:ln w="14739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Здравоохрание</c:v>
                </c:pt>
                <c:pt idx="1">
                  <c:v>Физическая культура</c:v>
                </c:pt>
                <c:pt idx="2">
                  <c:v>Культура</c:v>
                </c:pt>
                <c:pt idx="3">
                  <c:v>Средства массовой информации</c:v>
                </c:pt>
                <c:pt idx="4">
                  <c:v>Образование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23.9</c:v>
                </c:pt>
                <c:pt idx="1">
                  <c:v>1</c:v>
                </c:pt>
                <c:pt idx="2">
                  <c:v>7.6</c:v>
                </c:pt>
                <c:pt idx="3">
                  <c:v>0.2</c:v>
                </c:pt>
                <c:pt idx="4">
                  <c:v>35.4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8C-4E29-86D7-EF12651C10D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993366"/>
            </a:solidFill>
            <a:ln w="737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88C-4E29-86D7-EF12651C10D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88C-4E29-86D7-EF12651C10D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88C-4E29-86D7-EF12651C10D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88C-4E29-86D7-EF12651C10D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88C-4E29-86D7-EF12651C10D5}"/>
              </c:ext>
            </c:extLst>
          </c:dPt>
          <c:dLbls>
            <c:spPr>
              <a:noFill/>
              <a:ln w="14739">
                <a:noFill/>
              </a:ln>
            </c:spPr>
            <c:txPr>
              <a:bodyPr/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Здравоохрание</c:v>
                </c:pt>
                <c:pt idx="1">
                  <c:v>Физическая культура</c:v>
                </c:pt>
                <c:pt idx="2">
                  <c:v>Культура</c:v>
                </c:pt>
                <c:pt idx="3">
                  <c:v>Средства массовой информации</c:v>
                </c:pt>
                <c:pt idx="4">
                  <c:v>Образование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088C-4E29-86D7-EF12651C10D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FFFFCC"/>
            </a:solidFill>
            <a:ln w="737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88C-4E29-86D7-EF12651C10D5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088C-4E29-86D7-EF12651C10D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88C-4E29-86D7-EF12651C10D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088C-4E29-86D7-EF12651C10D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88C-4E29-86D7-EF12651C10D5}"/>
              </c:ext>
            </c:extLst>
          </c:dPt>
          <c:dLbls>
            <c:spPr>
              <a:noFill/>
              <a:ln w="14739">
                <a:noFill/>
              </a:ln>
            </c:spPr>
            <c:txPr>
              <a:bodyPr/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Здравоохрание</c:v>
                </c:pt>
                <c:pt idx="1">
                  <c:v>Физическая культура</c:v>
                </c:pt>
                <c:pt idx="2">
                  <c:v>Культура</c:v>
                </c:pt>
                <c:pt idx="3">
                  <c:v>Средства массовой информации</c:v>
                </c:pt>
                <c:pt idx="4">
                  <c:v>Образование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088C-4E29-86D7-EF12651C10D5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CCFFFF"/>
            </a:solidFill>
            <a:ln w="737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88C-4E29-86D7-EF12651C10D5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88C-4E29-86D7-EF12651C10D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88C-4E29-86D7-EF12651C10D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088C-4E29-86D7-EF12651C10D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88C-4E29-86D7-EF12651C10D5}"/>
              </c:ext>
            </c:extLst>
          </c:dPt>
          <c:dLbls>
            <c:spPr>
              <a:noFill/>
              <a:ln w="14739">
                <a:noFill/>
              </a:ln>
            </c:spPr>
            <c:txPr>
              <a:bodyPr/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Здравоохрание</c:v>
                </c:pt>
                <c:pt idx="1">
                  <c:v>Физическая культура</c:v>
                </c:pt>
                <c:pt idx="2">
                  <c:v>Культура</c:v>
                </c:pt>
                <c:pt idx="3">
                  <c:v>Средства массовой информации</c:v>
                </c:pt>
                <c:pt idx="4">
                  <c:v>Образование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8-088C-4E29-86D7-EF12651C10D5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660066"/>
            </a:solidFill>
            <a:ln w="737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088C-4E29-86D7-EF12651C10D5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088C-4E29-86D7-EF12651C10D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088C-4E29-86D7-EF12651C10D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088C-4E29-86D7-EF12651C10D5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088C-4E29-86D7-EF12651C10D5}"/>
              </c:ext>
            </c:extLst>
          </c:dPt>
          <c:dLbls>
            <c:spPr>
              <a:noFill/>
              <a:ln w="14739">
                <a:noFill/>
              </a:ln>
            </c:spPr>
            <c:txPr>
              <a:bodyPr/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Здравоохрание</c:v>
                </c:pt>
                <c:pt idx="1">
                  <c:v>Физическая культура</c:v>
                </c:pt>
                <c:pt idx="2">
                  <c:v>Культура</c:v>
                </c:pt>
                <c:pt idx="3">
                  <c:v>Средства массовой информации</c:v>
                </c:pt>
                <c:pt idx="4">
                  <c:v>Образование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E-088C-4E29-86D7-EF12651C10D5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FF8080"/>
            </a:solidFill>
            <a:ln w="737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88C-4E29-86D7-EF12651C10D5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088C-4E29-86D7-EF12651C10D5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088C-4E29-86D7-EF12651C10D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088C-4E29-86D7-EF12651C10D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737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088C-4E29-86D7-EF12651C10D5}"/>
              </c:ext>
            </c:extLst>
          </c:dPt>
          <c:dLbls>
            <c:spPr>
              <a:noFill/>
              <a:ln w="14739">
                <a:noFill/>
              </a:ln>
            </c:spPr>
            <c:txPr>
              <a:bodyPr/>
              <a:lstStyle/>
              <a:p>
                <a:pPr>
                  <a:defRPr sz="15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Здравоохрание</c:v>
                </c:pt>
                <c:pt idx="1">
                  <c:v>Физическая культура</c:v>
                </c:pt>
                <c:pt idx="2">
                  <c:v>Культура</c:v>
                </c:pt>
                <c:pt idx="3">
                  <c:v>Средства массовой информации</c:v>
                </c:pt>
                <c:pt idx="4">
                  <c:v>Образование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4-088C-4E29-86D7-EF12651C1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1"/>
        </a:solidFill>
        <a:ln w="7370">
          <a:solidFill>
            <a:srgbClr val="FFFFFF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1.9779223073574698E-3"/>
          <c:y val="0.6503712955503379"/>
          <c:w val="0.40902081007392621"/>
          <c:h val="0.34962870444966204"/>
        </c:manualLayout>
      </c:layout>
      <c:overlay val="0"/>
      <c:spPr>
        <a:solidFill>
          <a:srgbClr val="FFFFFF"/>
        </a:solidFill>
        <a:ln w="0">
          <a:solidFill>
            <a:schemeClr val="bg1"/>
          </a:solidFill>
          <a:prstDash val="solid"/>
        </a:ln>
      </c:spPr>
      <c:txPr>
        <a:bodyPr/>
        <a:lstStyle/>
        <a:p>
          <a:pPr rtl="0"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842">
      <a:solidFill>
        <a:schemeClr val="bg1"/>
      </a:solidFill>
      <a:prstDash val="solid"/>
    </a:ln>
  </c:spPr>
  <c:txPr>
    <a:bodyPr/>
    <a:lstStyle/>
    <a:p>
      <a:pPr>
        <a:defRPr sz="126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расходов,%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4A-4A5A-A208-BB45E376BA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4A-4A5A-A208-BB45E376BA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4A-4A5A-A208-BB45E376BA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4A-4A5A-A208-BB45E376BA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4A-4A5A-A208-BB45E376BA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4A-4A5A-A208-BB45E376B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общегосударственная деятельность</c:v>
                </c:pt>
                <c:pt idx="1">
                  <c:v>благоустройство населённых пунктов</c:v>
                </c:pt>
                <c:pt idx="2">
                  <c:v>опорные пункты</c:v>
                </c:pt>
                <c:pt idx="3">
                  <c:v>пустующие дома</c:v>
                </c:pt>
                <c:pt idx="4">
                  <c:v>старосты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77.3</c:v>
                </c:pt>
                <c:pt idx="1">
                  <c:v>17.2</c:v>
                </c:pt>
                <c:pt idx="2">
                  <c:v>0.7</c:v>
                </c:pt>
                <c:pt idx="3">
                  <c:v>0.3</c:v>
                </c:pt>
                <c:pt idx="4">
                  <c:v>0.3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1-4E38-980A-004CBAFA2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D503D-6235-448A-9AFD-C56FEA5EF8F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139FA-BBA7-435C-9A83-6C87D4DF302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highlight>
                <a:srgbClr val="00CC99"/>
              </a:highlight>
            </a:rPr>
            <a:t>Образование (35,4%)</a:t>
          </a:r>
        </a:p>
        <a:p>
          <a:endParaRPr lang="ru-RU" dirty="0">
            <a:highlight>
              <a:srgbClr val="0ABEB5"/>
            </a:highlight>
          </a:endParaRPr>
        </a:p>
      </dgm:t>
    </dgm:pt>
    <dgm:pt modelId="{F635A125-1DCA-435D-A53E-DCEA4A5F3D3B}" type="parTrans" cxnId="{5833B980-59E4-4130-B0AD-913432676AC7}">
      <dgm:prSet/>
      <dgm:spPr/>
      <dgm:t>
        <a:bodyPr/>
        <a:lstStyle/>
        <a:p>
          <a:endParaRPr lang="ru-RU"/>
        </a:p>
      </dgm:t>
    </dgm:pt>
    <dgm:pt modelId="{C3E1EE1B-ECA5-4EB4-B9B7-2BBDED4AC57A}" type="sibTrans" cxnId="{5833B980-59E4-4130-B0AD-913432676AC7}">
      <dgm:prSet/>
      <dgm:spPr/>
      <dgm:t>
        <a:bodyPr/>
        <a:lstStyle/>
        <a:p>
          <a:endParaRPr lang="ru-RU"/>
        </a:p>
      </dgm:t>
    </dgm:pt>
    <dgm:pt modelId="{5C78ED85-6778-481F-BE12-264411B86DA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highlight>
                <a:srgbClr val="00CC99"/>
              </a:highlight>
            </a:rPr>
            <a:t>Здравоохранение (23,9%) </a:t>
          </a:r>
        </a:p>
      </dgm:t>
    </dgm:pt>
    <dgm:pt modelId="{95B23AC1-FBBB-4825-B258-BD01068D7FAC}" type="parTrans" cxnId="{3E4CADAD-D27C-477D-9FA6-30F8C815439B}">
      <dgm:prSet/>
      <dgm:spPr/>
      <dgm:t>
        <a:bodyPr/>
        <a:lstStyle/>
        <a:p>
          <a:endParaRPr lang="ru-RU"/>
        </a:p>
      </dgm:t>
    </dgm:pt>
    <dgm:pt modelId="{A27A16D7-AF54-4349-86CD-4FDEB4B3D287}" type="sibTrans" cxnId="{3E4CADAD-D27C-477D-9FA6-30F8C815439B}">
      <dgm:prSet/>
      <dgm:spPr/>
      <dgm:t>
        <a:bodyPr/>
        <a:lstStyle/>
        <a:p>
          <a:endParaRPr lang="ru-RU"/>
        </a:p>
      </dgm:t>
    </dgm:pt>
    <dgm:pt modelId="{DEB79559-C164-451C-87C8-38673AE7E40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highlight>
                <a:srgbClr val="00CC99"/>
              </a:highlight>
            </a:rPr>
            <a:t>Общегосударственная деятельность (11,8%)</a:t>
          </a:r>
        </a:p>
      </dgm:t>
    </dgm:pt>
    <dgm:pt modelId="{9EF4030E-6925-4E0B-BF2E-BA0E31EA2BC2}" type="sibTrans" cxnId="{5F9D839B-C1CE-4792-9AA5-AD88F55138D0}">
      <dgm:prSet/>
      <dgm:spPr/>
      <dgm:t>
        <a:bodyPr/>
        <a:lstStyle/>
        <a:p>
          <a:endParaRPr lang="ru-RU"/>
        </a:p>
      </dgm:t>
    </dgm:pt>
    <dgm:pt modelId="{6551AB34-1640-4114-8D46-949D206B4FD0}" type="parTrans" cxnId="{5F9D839B-C1CE-4792-9AA5-AD88F55138D0}">
      <dgm:prSet/>
      <dgm:spPr/>
      <dgm:t>
        <a:bodyPr/>
        <a:lstStyle/>
        <a:p>
          <a:endParaRPr lang="ru-RU"/>
        </a:p>
      </dgm:t>
    </dgm:pt>
    <dgm:pt modelId="{9CC83B2E-E654-47A9-897A-4DCFAF88FA50}" type="pres">
      <dgm:prSet presAssocID="{84CD503D-6235-448A-9AFD-C56FEA5EF8F7}" presName="linear" presStyleCnt="0">
        <dgm:presLayoutVars>
          <dgm:dir/>
          <dgm:resizeHandles val="exact"/>
        </dgm:presLayoutVars>
      </dgm:prSet>
      <dgm:spPr/>
    </dgm:pt>
    <dgm:pt modelId="{A17FA10C-B980-48FA-975A-D93E443BCC87}" type="pres">
      <dgm:prSet presAssocID="{543139FA-BBA7-435C-9A83-6C87D4DF3029}" presName="comp" presStyleCnt="0"/>
      <dgm:spPr/>
    </dgm:pt>
    <dgm:pt modelId="{C3BE8FFC-7D1A-469E-80D6-E9388987FF47}" type="pres">
      <dgm:prSet presAssocID="{543139FA-BBA7-435C-9A83-6C87D4DF3029}" presName="box" presStyleLbl="node1" presStyleIdx="0" presStyleCnt="3" custLinFactNeighborX="-1344" custLinFactNeighborY="-23014"/>
      <dgm:spPr/>
    </dgm:pt>
    <dgm:pt modelId="{B244808B-AF92-466B-988C-0E122E0BF31F}" type="pres">
      <dgm:prSet presAssocID="{543139FA-BBA7-435C-9A83-6C87D4DF3029}" presName="img" presStyleLbl="fgImgPlace1" presStyleIdx="0" presStyleCnt="3"/>
      <dgm:spPr/>
    </dgm:pt>
    <dgm:pt modelId="{9F6D820A-D34B-4F65-BD06-2D2DD4C9EBA0}" type="pres">
      <dgm:prSet presAssocID="{543139FA-BBA7-435C-9A83-6C87D4DF3029}" presName="text" presStyleLbl="node1" presStyleIdx="0" presStyleCnt="3">
        <dgm:presLayoutVars>
          <dgm:bulletEnabled val="1"/>
        </dgm:presLayoutVars>
      </dgm:prSet>
      <dgm:spPr/>
    </dgm:pt>
    <dgm:pt modelId="{BAED621D-7918-4E7E-9259-11AE8BA478F2}" type="pres">
      <dgm:prSet presAssocID="{C3E1EE1B-ECA5-4EB4-B9B7-2BBDED4AC57A}" presName="spacer" presStyleCnt="0"/>
      <dgm:spPr/>
    </dgm:pt>
    <dgm:pt modelId="{C614EB72-9E32-4F96-9CF5-CB2B75B41ADE}" type="pres">
      <dgm:prSet presAssocID="{5C78ED85-6778-481F-BE12-264411B86DA4}" presName="comp" presStyleCnt="0"/>
      <dgm:spPr/>
    </dgm:pt>
    <dgm:pt modelId="{B4AD4A7B-7F13-4CEE-AAC3-EED14A1EC406}" type="pres">
      <dgm:prSet presAssocID="{5C78ED85-6778-481F-BE12-264411B86DA4}" presName="box" presStyleLbl="node1" presStyleIdx="1" presStyleCnt="3"/>
      <dgm:spPr/>
    </dgm:pt>
    <dgm:pt modelId="{A20765F7-7E07-4E0D-85CB-34CB1B91AA19}" type="pres">
      <dgm:prSet presAssocID="{5C78ED85-6778-481F-BE12-264411B86DA4}" presName="img" presStyleLbl="fgImgPlace1" presStyleIdx="1" presStyleCnt="3"/>
      <dgm:spPr/>
    </dgm:pt>
    <dgm:pt modelId="{07788AE4-A91B-43E4-81AE-77CD8E62FEF9}" type="pres">
      <dgm:prSet presAssocID="{5C78ED85-6778-481F-BE12-264411B86DA4}" presName="text" presStyleLbl="node1" presStyleIdx="1" presStyleCnt="3">
        <dgm:presLayoutVars>
          <dgm:bulletEnabled val="1"/>
        </dgm:presLayoutVars>
      </dgm:prSet>
      <dgm:spPr/>
    </dgm:pt>
    <dgm:pt modelId="{1FA28CE6-A9DC-4974-8C8A-31F8C6ACC4F8}" type="pres">
      <dgm:prSet presAssocID="{A27A16D7-AF54-4349-86CD-4FDEB4B3D287}" presName="spacer" presStyleCnt="0"/>
      <dgm:spPr/>
    </dgm:pt>
    <dgm:pt modelId="{B5EBD265-5FCE-4B23-8CD3-F34B2934C771}" type="pres">
      <dgm:prSet presAssocID="{DEB79559-C164-451C-87C8-38673AE7E403}" presName="comp" presStyleCnt="0"/>
      <dgm:spPr/>
    </dgm:pt>
    <dgm:pt modelId="{83AC4CB5-896E-41D1-A8BB-5C865B6E8FCB}" type="pres">
      <dgm:prSet presAssocID="{DEB79559-C164-451C-87C8-38673AE7E403}" presName="box" presStyleLbl="node1" presStyleIdx="2" presStyleCnt="3"/>
      <dgm:spPr/>
    </dgm:pt>
    <dgm:pt modelId="{23C914E3-5050-4E21-873A-EBED02D7CC38}" type="pres">
      <dgm:prSet presAssocID="{DEB79559-C164-451C-87C8-38673AE7E403}" presName="img" presStyleLbl="fgImgPlace1" presStyleIdx="2" presStyleCnt="3" custLinFactNeighborX="1362" custLinFactNeighborY="-7620"/>
      <dgm:spPr/>
    </dgm:pt>
    <dgm:pt modelId="{05C06393-7771-41AA-A11B-516F54163E1D}" type="pres">
      <dgm:prSet presAssocID="{DEB79559-C164-451C-87C8-38673AE7E403}" presName="text" presStyleLbl="node1" presStyleIdx="2" presStyleCnt="3">
        <dgm:presLayoutVars>
          <dgm:bulletEnabled val="1"/>
        </dgm:presLayoutVars>
      </dgm:prSet>
      <dgm:spPr/>
    </dgm:pt>
  </dgm:ptLst>
  <dgm:cxnLst>
    <dgm:cxn modelId="{3D2B884C-D721-4A35-B0BC-24274908E34E}" type="presOf" srcId="{543139FA-BBA7-435C-9A83-6C87D4DF3029}" destId="{C3BE8FFC-7D1A-469E-80D6-E9388987FF47}" srcOrd="0" destOrd="0" presId="urn:microsoft.com/office/officeart/2005/8/layout/vList4"/>
    <dgm:cxn modelId="{2A212153-8C45-4046-AD0D-737E17C15657}" type="presOf" srcId="{543139FA-BBA7-435C-9A83-6C87D4DF3029}" destId="{9F6D820A-D34B-4F65-BD06-2D2DD4C9EBA0}" srcOrd="1" destOrd="0" presId="urn:microsoft.com/office/officeart/2005/8/layout/vList4"/>
    <dgm:cxn modelId="{35F26D76-54AA-4414-81C8-2B6FC9E6E673}" type="presOf" srcId="{5C78ED85-6778-481F-BE12-264411B86DA4}" destId="{07788AE4-A91B-43E4-81AE-77CD8E62FEF9}" srcOrd="1" destOrd="0" presId="urn:microsoft.com/office/officeart/2005/8/layout/vList4"/>
    <dgm:cxn modelId="{FBC2037B-FAAE-4BCC-8A57-E39AF7B96848}" type="presOf" srcId="{DEB79559-C164-451C-87C8-38673AE7E403}" destId="{05C06393-7771-41AA-A11B-516F54163E1D}" srcOrd="1" destOrd="0" presId="urn:microsoft.com/office/officeart/2005/8/layout/vList4"/>
    <dgm:cxn modelId="{4907C87E-1A8E-4507-9349-E3694C1CB742}" type="presOf" srcId="{5C78ED85-6778-481F-BE12-264411B86DA4}" destId="{B4AD4A7B-7F13-4CEE-AAC3-EED14A1EC406}" srcOrd="0" destOrd="0" presId="urn:microsoft.com/office/officeart/2005/8/layout/vList4"/>
    <dgm:cxn modelId="{5833B980-59E4-4130-B0AD-913432676AC7}" srcId="{84CD503D-6235-448A-9AFD-C56FEA5EF8F7}" destId="{543139FA-BBA7-435C-9A83-6C87D4DF3029}" srcOrd="0" destOrd="0" parTransId="{F635A125-1DCA-435D-A53E-DCEA4A5F3D3B}" sibTransId="{C3E1EE1B-ECA5-4EB4-B9B7-2BBDED4AC57A}"/>
    <dgm:cxn modelId="{F5D25695-1A3E-48F3-9500-066A8A1925CF}" type="presOf" srcId="{84CD503D-6235-448A-9AFD-C56FEA5EF8F7}" destId="{9CC83B2E-E654-47A9-897A-4DCFAF88FA50}" srcOrd="0" destOrd="0" presId="urn:microsoft.com/office/officeart/2005/8/layout/vList4"/>
    <dgm:cxn modelId="{E7881A9B-2B84-4AB7-8D89-DE08423AAEEC}" type="presOf" srcId="{DEB79559-C164-451C-87C8-38673AE7E403}" destId="{83AC4CB5-896E-41D1-A8BB-5C865B6E8FCB}" srcOrd="0" destOrd="0" presId="urn:microsoft.com/office/officeart/2005/8/layout/vList4"/>
    <dgm:cxn modelId="{5F9D839B-C1CE-4792-9AA5-AD88F55138D0}" srcId="{84CD503D-6235-448A-9AFD-C56FEA5EF8F7}" destId="{DEB79559-C164-451C-87C8-38673AE7E403}" srcOrd="2" destOrd="0" parTransId="{6551AB34-1640-4114-8D46-949D206B4FD0}" sibTransId="{9EF4030E-6925-4E0B-BF2E-BA0E31EA2BC2}"/>
    <dgm:cxn modelId="{3E4CADAD-D27C-477D-9FA6-30F8C815439B}" srcId="{84CD503D-6235-448A-9AFD-C56FEA5EF8F7}" destId="{5C78ED85-6778-481F-BE12-264411B86DA4}" srcOrd="1" destOrd="0" parTransId="{95B23AC1-FBBB-4825-B258-BD01068D7FAC}" sibTransId="{A27A16D7-AF54-4349-86CD-4FDEB4B3D287}"/>
    <dgm:cxn modelId="{60B0A391-F037-4212-9CE0-7144747CDAF1}" type="presParOf" srcId="{9CC83B2E-E654-47A9-897A-4DCFAF88FA50}" destId="{A17FA10C-B980-48FA-975A-D93E443BCC87}" srcOrd="0" destOrd="0" presId="urn:microsoft.com/office/officeart/2005/8/layout/vList4"/>
    <dgm:cxn modelId="{58B119B8-3846-44BB-A2C6-39DC1DF70837}" type="presParOf" srcId="{A17FA10C-B980-48FA-975A-D93E443BCC87}" destId="{C3BE8FFC-7D1A-469E-80D6-E9388987FF47}" srcOrd="0" destOrd="0" presId="urn:microsoft.com/office/officeart/2005/8/layout/vList4"/>
    <dgm:cxn modelId="{971B6E50-2742-4D5C-97BB-1E8517ACEFDA}" type="presParOf" srcId="{A17FA10C-B980-48FA-975A-D93E443BCC87}" destId="{B244808B-AF92-466B-988C-0E122E0BF31F}" srcOrd="1" destOrd="0" presId="urn:microsoft.com/office/officeart/2005/8/layout/vList4"/>
    <dgm:cxn modelId="{992D4CD0-1AEB-4BCF-A355-98DE27759B58}" type="presParOf" srcId="{A17FA10C-B980-48FA-975A-D93E443BCC87}" destId="{9F6D820A-D34B-4F65-BD06-2D2DD4C9EBA0}" srcOrd="2" destOrd="0" presId="urn:microsoft.com/office/officeart/2005/8/layout/vList4"/>
    <dgm:cxn modelId="{7D4ADD3E-E353-43C7-A1E9-B4D4FA1699EC}" type="presParOf" srcId="{9CC83B2E-E654-47A9-897A-4DCFAF88FA50}" destId="{BAED621D-7918-4E7E-9259-11AE8BA478F2}" srcOrd="1" destOrd="0" presId="urn:microsoft.com/office/officeart/2005/8/layout/vList4"/>
    <dgm:cxn modelId="{F11D2264-7540-404D-9670-8BEF9CFB8727}" type="presParOf" srcId="{9CC83B2E-E654-47A9-897A-4DCFAF88FA50}" destId="{C614EB72-9E32-4F96-9CF5-CB2B75B41ADE}" srcOrd="2" destOrd="0" presId="urn:microsoft.com/office/officeart/2005/8/layout/vList4"/>
    <dgm:cxn modelId="{3E7AEED8-5A54-4257-8D14-B19394DC8D62}" type="presParOf" srcId="{C614EB72-9E32-4F96-9CF5-CB2B75B41ADE}" destId="{B4AD4A7B-7F13-4CEE-AAC3-EED14A1EC406}" srcOrd="0" destOrd="0" presId="urn:microsoft.com/office/officeart/2005/8/layout/vList4"/>
    <dgm:cxn modelId="{2A39289C-32DF-4151-8797-EE57EFB254B1}" type="presParOf" srcId="{C614EB72-9E32-4F96-9CF5-CB2B75B41ADE}" destId="{A20765F7-7E07-4E0D-85CB-34CB1B91AA19}" srcOrd="1" destOrd="0" presId="urn:microsoft.com/office/officeart/2005/8/layout/vList4"/>
    <dgm:cxn modelId="{E3DB3D20-2438-4FB2-BD0F-2D76844457BC}" type="presParOf" srcId="{C614EB72-9E32-4F96-9CF5-CB2B75B41ADE}" destId="{07788AE4-A91B-43E4-81AE-77CD8E62FEF9}" srcOrd="2" destOrd="0" presId="urn:microsoft.com/office/officeart/2005/8/layout/vList4"/>
    <dgm:cxn modelId="{E43B7300-33E8-4897-B161-3FFBDAB9AC03}" type="presParOf" srcId="{9CC83B2E-E654-47A9-897A-4DCFAF88FA50}" destId="{1FA28CE6-A9DC-4974-8C8A-31F8C6ACC4F8}" srcOrd="3" destOrd="0" presId="urn:microsoft.com/office/officeart/2005/8/layout/vList4"/>
    <dgm:cxn modelId="{8193F571-28C3-4D03-A70E-619389CD3C91}" type="presParOf" srcId="{9CC83B2E-E654-47A9-897A-4DCFAF88FA50}" destId="{B5EBD265-5FCE-4B23-8CD3-F34B2934C771}" srcOrd="4" destOrd="0" presId="urn:microsoft.com/office/officeart/2005/8/layout/vList4"/>
    <dgm:cxn modelId="{30CB199E-2D36-4979-AF3C-BB8BD30B5409}" type="presParOf" srcId="{B5EBD265-5FCE-4B23-8CD3-F34B2934C771}" destId="{83AC4CB5-896E-41D1-A8BB-5C865B6E8FCB}" srcOrd="0" destOrd="0" presId="urn:microsoft.com/office/officeart/2005/8/layout/vList4"/>
    <dgm:cxn modelId="{11D56CB5-EB88-40BB-B8CB-B9586470DE38}" type="presParOf" srcId="{B5EBD265-5FCE-4B23-8CD3-F34B2934C771}" destId="{23C914E3-5050-4E21-873A-EBED02D7CC38}" srcOrd="1" destOrd="0" presId="urn:microsoft.com/office/officeart/2005/8/layout/vList4"/>
    <dgm:cxn modelId="{0A9509A7-39F3-483A-BFF2-00DDCD967E26}" type="presParOf" srcId="{B5EBD265-5FCE-4B23-8CD3-F34B2934C771}" destId="{05C06393-7771-41AA-A11B-516F54163E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1ABB3-35CA-41F5-B021-ACC6972EF7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028F17-AEFB-4B54-9399-44CDB0DCA80C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Удельный вес отдельных расходов</a:t>
          </a:r>
          <a:br>
            <a:rPr lang="ru-RU" dirty="0">
              <a:solidFill>
                <a:schemeClr val="tx1"/>
              </a:solidFill>
            </a:rPr>
          </a:br>
          <a:r>
            <a:rPr lang="ru-RU" dirty="0">
              <a:solidFill>
                <a:schemeClr val="tx1"/>
              </a:solidFill>
            </a:rPr>
            <a:t> в общих расходах по ЖКХ - %</a:t>
          </a:r>
        </a:p>
      </dgm:t>
    </dgm:pt>
    <dgm:pt modelId="{2410C6AF-F69A-4C78-AC86-7D2572075D88}" type="parTrans" cxnId="{9C43366D-504E-4E7F-B2A1-1383D1FC4FF1}">
      <dgm:prSet/>
      <dgm:spPr/>
      <dgm:t>
        <a:bodyPr/>
        <a:lstStyle/>
        <a:p>
          <a:endParaRPr lang="ru-RU"/>
        </a:p>
      </dgm:t>
    </dgm:pt>
    <dgm:pt modelId="{6816309B-7C6E-457B-AEC9-F2407DFB8ECB}" type="sibTrans" cxnId="{9C43366D-504E-4E7F-B2A1-1383D1FC4FF1}">
      <dgm:prSet/>
      <dgm:spPr/>
      <dgm:t>
        <a:bodyPr/>
        <a:lstStyle/>
        <a:p>
          <a:endParaRPr lang="ru-RU"/>
        </a:p>
      </dgm:t>
    </dgm:pt>
    <dgm:pt modelId="{43EDAF04-37E0-4906-91ED-347A292755C5}">
      <dgm:prSet phldrT="[Текст]"/>
      <dgm:spPr/>
      <dgm:t>
        <a:bodyPr/>
        <a:lstStyle/>
        <a:p>
          <a:r>
            <a:rPr lang="ru-RU" i="1" dirty="0">
              <a:solidFill>
                <a:schemeClr val="tx1"/>
              </a:solidFill>
            </a:rPr>
            <a:t>Благоустройство – 30,0%</a:t>
          </a:r>
        </a:p>
      </dgm:t>
    </dgm:pt>
    <dgm:pt modelId="{11F92B27-78BF-44E8-86FD-5FEFA05D11BA}" type="parTrans" cxnId="{0DF49C3D-ACC0-4614-A156-F8856B098A0B}">
      <dgm:prSet/>
      <dgm:spPr/>
      <dgm:t>
        <a:bodyPr/>
        <a:lstStyle/>
        <a:p>
          <a:endParaRPr lang="ru-RU"/>
        </a:p>
      </dgm:t>
    </dgm:pt>
    <dgm:pt modelId="{42B7C3EB-CB2D-48EF-9CE6-3B52AFAD3D26}" type="sibTrans" cxnId="{0DF49C3D-ACC0-4614-A156-F8856B098A0B}">
      <dgm:prSet/>
      <dgm:spPr/>
      <dgm:t>
        <a:bodyPr/>
        <a:lstStyle/>
        <a:p>
          <a:endParaRPr lang="ru-RU"/>
        </a:p>
      </dgm:t>
    </dgm:pt>
    <dgm:pt modelId="{A3AF3CC8-71B1-423F-9761-D04CF840E83E}">
      <dgm:prSet phldrT="[Текст]"/>
      <dgm:spPr/>
      <dgm:t>
        <a:bodyPr/>
        <a:lstStyle/>
        <a:p>
          <a:r>
            <a:rPr lang="ru-RU" i="1" dirty="0">
              <a:solidFill>
                <a:schemeClr val="tx1"/>
              </a:solidFill>
            </a:rPr>
            <a:t>Субсидирование </a:t>
          </a:r>
          <a:br>
            <a:rPr lang="ru-RU" i="1" dirty="0">
              <a:solidFill>
                <a:schemeClr val="tx1"/>
              </a:solidFill>
            </a:rPr>
          </a:br>
          <a:r>
            <a:rPr lang="ru-RU" i="1" dirty="0">
              <a:solidFill>
                <a:schemeClr val="tx1"/>
              </a:solidFill>
            </a:rPr>
            <a:t>ЖКУ – 40,4%</a:t>
          </a:r>
        </a:p>
      </dgm:t>
    </dgm:pt>
    <dgm:pt modelId="{D2A3A482-D21B-4827-A982-6A55FE378013}" type="parTrans" cxnId="{D6108421-508B-46DF-9A05-E3FA7AD56106}">
      <dgm:prSet/>
      <dgm:spPr/>
      <dgm:t>
        <a:bodyPr/>
        <a:lstStyle/>
        <a:p>
          <a:endParaRPr lang="ru-RU"/>
        </a:p>
      </dgm:t>
    </dgm:pt>
    <dgm:pt modelId="{4924566A-81CD-4C6F-B31D-3CAD6CA576B1}" type="sibTrans" cxnId="{D6108421-508B-46DF-9A05-E3FA7AD56106}">
      <dgm:prSet/>
      <dgm:spPr/>
      <dgm:t>
        <a:bodyPr/>
        <a:lstStyle/>
        <a:p>
          <a:endParaRPr lang="ru-RU"/>
        </a:p>
      </dgm:t>
    </dgm:pt>
    <dgm:pt modelId="{D911EAB1-1776-4D98-9152-4C431D44B575}">
      <dgm:prSet phldrT="[Текст]"/>
      <dgm:spPr/>
      <dgm:t>
        <a:bodyPr/>
        <a:lstStyle/>
        <a:p>
          <a:r>
            <a:rPr lang="ru-RU" i="1" dirty="0">
              <a:solidFill>
                <a:schemeClr val="tx1"/>
              </a:solidFill>
            </a:rPr>
            <a:t>Капитальный и текущий ремонт жилфонда – 17,8%</a:t>
          </a:r>
        </a:p>
      </dgm:t>
    </dgm:pt>
    <dgm:pt modelId="{B4F9EDDE-9FA0-4374-B3D2-4B88A4FC9A7D}" type="parTrans" cxnId="{EDB20E36-DD7D-45C7-8489-4EFCF9ABF5B0}">
      <dgm:prSet/>
      <dgm:spPr/>
      <dgm:t>
        <a:bodyPr/>
        <a:lstStyle/>
        <a:p>
          <a:endParaRPr lang="ru-RU"/>
        </a:p>
      </dgm:t>
    </dgm:pt>
    <dgm:pt modelId="{B05D692B-4F87-49BA-8C5A-AC751819F558}" type="sibTrans" cxnId="{EDB20E36-DD7D-45C7-8489-4EFCF9ABF5B0}">
      <dgm:prSet/>
      <dgm:spPr/>
      <dgm:t>
        <a:bodyPr/>
        <a:lstStyle/>
        <a:p>
          <a:endParaRPr lang="ru-RU"/>
        </a:p>
      </dgm:t>
    </dgm:pt>
    <dgm:pt modelId="{C3A58EAA-3B6B-4866-9680-64315C525E12}" type="pres">
      <dgm:prSet presAssocID="{9EA1ABB3-35CA-41F5-B021-ACC6972EF7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73E866-5A11-4635-8769-9804D589F919}" type="pres">
      <dgm:prSet presAssocID="{8D028F17-AEFB-4B54-9399-44CDB0DCA80C}" presName="root1" presStyleCnt="0"/>
      <dgm:spPr/>
    </dgm:pt>
    <dgm:pt modelId="{00404978-8D82-4F82-A182-27BB836FA32C}" type="pres">
      <dgm:prSet presAssocID="{8D028F17-AEFB-4B54-9399-44CDB0DCA80C}" presName="LevelOneTextNode" presStyleLbl="node0" presStyleIdx="0" presStyleCnt="1" custScaleX="185622" custScaleY="117322" custLinFactNeighborX="1998" custLinFactNeighborY="-378">
        <dgm:presLayoutVars>
          <dgm:chPref val="3"/>
        </dgm:presLayoutVars>
      </dgm:prSet>
      <dgm:spPr/>
    </dgm:pt>
    <dgm:pt modelId="{D4B6825D-5C6A-4F7D-877C-E118D072E765}" type="pres">
      <dgm:prSet presAssocID="{8D028F17-AEFB-4B54-9399-44CDB0DCA80C}" presName="level2hierChild" presStyleCnt="0"/>
      <dgm:spPr/>
    </dgm:pt>
    <dgm:pt modelId="{BD0B12B1-8184-4FDA-9F4D-57271425E85C}" type="pres">
      <dgm:prSet presAssocID="{11F92B27-78BF-44E8-86FD-5FEFA05D11BA}" presName="conn2-1" presStyleLbl="parChTrans1D2" presStyleIdx="0" presStyleCnt="3"/>
      <dgm:spPr/>
    </dgm:pt>
    <dgm:pt modelId="{C30E0BD1-51C5-4FD7-A520-EEAC40475F63}" type="pres">
      <dgm:prSet presAssocID="{11F92B27-78BF-44E8-86FD-5FEFA05D11BA}" presName="connTx" presStyleLbl="parChTrans1D2" presStyleIdx="0" presStyleCnt="3"/>
      <dgm:spPr/>
    </dgm:pt>
    <dgm:pt modelId="{47B740A0-5178-4147-A0A4-2137D0879D54}" type="pres">
      <dgm:prSet presAssocID="{43EDAF04-37E0-4906-91ED-347A292755C5}" presName="root2" presStyleCnt="0"/>
      <dgm:spPr/>
    </dgm:pt>
    <dgm:pt modelId="{53BDBBF5-97AB-4BFA-9F30-C873597BF9D1}" type="pres">
      <dgm:prSet presAssocID="{43EDAF04-37E0-4906-91ED-347A292755C5}" presName="LevelTwoTextNode" presStyleLbl="node2" presStyleIdx="0" presStyleCnt="3" custScaleX="104796" custScaleY="145536">
        <dgm:presLayoutVars>
          <dgm:chPref val="3"/>
        </dgm:presLayoutVars>
      </dgm:prSet>
      <dgm:spPr/>
    </dgm:pt>
    <dgm:pt modelId="{517AD076-3BFA-42FB-ABB0-7091B757AEE9}" type="pres">
      <dgm:prSet presAssocID="{43EDAF04-37E0-4906-91ED-347A292755C5}" presName="level3hierChild" presStyleCnt="0"/>
      <dgm:spPr/>
    </dgm:pt>
    <dgm:pt modelId="{1EC7396B-B642-407A-862B-382BBD0A0908}" type="pres">
      <dgm:prSet presAssocID="{D2A3A482-D21B-4827-A982-6A55FE378013}" presName="conn2-1" presStyleLbl="parChTrans1D2" presStyleIdx="1" presStyleCnt="3"/>
      <dgm:spPr/>
    </dgm:pt>
    <dgm:pt modelId="{F9FDE37C-AA41-4A4F-ACBF-ED6B3A51944B}" type="pres">
      <dgm:prSet presAssocID="{D2A3A482-D21B-4827-A982-6A55FE378013}" presName="connTx" presStyleLbl="parChTrans1D2" presStyleIdx="1" presStyleCnt="3"/>
      <dgm:spPr/>
    </dgm:pt>
    <dgm:pt modelId="{25CF4276-1CDC-4FC5-9DE4-3CCA0789894D}" type="pres">
      <dgm:prSet presAssocID="{A3AF3CC8-71B1-423F-9761-D04CF840E83E}" presName="root2" presStyleCnt="0"/>
      <dgm:spPr/>
    </dgm:pt>
    <dgm:pt modelId="{D3A3B9B2-EEFB-48E9-A60B-D91D15EA2391}" type="pres">
      <dgm:prSet presAssocID="{A3AF3CC8-71B1-423F-9761-D04CF840E83E}" presName="LevelTwoTextNode" presStyleLbl="node2" presStyleIdx="1" presStyleCnt="3" custScaleX="102637" custScaleY="110298" custLinFactNeighborX="-832" custLinFactNeighborY="-5953">
        <dgm:presLayoutVars>
          <dgm:chPref val="3"/>
        </dgm:presLayoutVars>
      </dgm:prSet>
      <dgm:spPr/>
    </dgm:pt>
    <dgm:pt modelId="{04788297-5A9C-4F20-ADF3-056E935A4D64}" type="pres">
      <dgm:prSet presAssocID="{A3AF3CC8-71B1-423F-9761-D04CF840E83E}" presName="level3hierChild" presStyleCnt="0"/>
      <dgm:spPr/>
    </dgm:pt>
    <dgm:pt modelId="{1AC9E847-694C-4FB5-900E-5DA56E4FE464}" type="pres">
      <dgm:prSet presAssocID="{B4F9EDDE-9FA0-4374-B3D2-4B88A4FC9A7D}" presName="conn2-1" presStyleLbl="parChTrans1D2" presStyleIdx="2" presStyleCnt="3"/>
      <dgm:spPr/>
    </dgm:pt>
    <dgm:pt modelId="{64A69442-3C6D-448D-BA0B-F9DF91049F43}" type="pres">
      <dgm:prSet presAssocID="{B4F9EDDE-9FA0-4374-B3D2-4B88A4FC9A7D}" presName="connTx" presStyleLbl="parChTrans1D2" presStyleIdx="2" presStyleCnt="3"/>
      <dgm:spPr/>
    </dgm:pt>
    <dgm:pt modelId="{F7981F32-0FAE-4AEC-BBA3-E0B5B662CB9C}" type="pres">
      <dgm:prSet presAssocID="{D911EAB1-1776-4D98-9152-4C431D44B575}" presName="root2" presStyleCnt="0"/>
      <dgm:spPr/>
    </dgm:pt>
    <dgm:pt modelId="{39E60947-7805-4131-BFA1-C6E3F738EA85}" type="pres">
      <dgm:prSet presAssocID="{D911EAB1-1776-4D98-9152-4C431D44B575}" presName="LevelTwoTextNode" presStyleLbl="node2" presStyleIdx="2" presStyleCnt="3" custScaleX="106504" custScaleY="169383">
        <dgm:presLayoutVars>
          <dgm:chPref val="3"/>
        </dgm:presLayoutVars>
      </dgm:prSet>
      <dgm:spPr/>
    </dgm:pt>
    <dgm:pt modelId="{22DA621D-D486-4429-AD90-B08EDE518B3D}" type="pres">
      <dgm:prSet presAssocID="{D911EAB1-1776-4D98-9152-4C431D44B575}" presName="level3hierChild" presStyleCnt="0"/>
      <dgm:spPr/>
    </dgm:pt>
  </dgm:ptLst>
  <dgm:cxnLst>
    <dgm:cxn modelId="{1039C217-2C33-469D-B8D9-845713DD16C6}" type="presOf" srcId="{43EDAF04-37E0-4906-91ED-347A292755C5}" destId="{53BDBBF5-97AB-4BFA-9F30-C873597BF9D1}" srcOrd="0" destOrd="0" presId="urn:microsoft.com/office/officeart/2008/layout/HorizontalMultiLevelHierarchy"/>
    <dgm:cxn modelId="{444C8E1A-E752-46C5-861F-BD9DE5635877}" type="presOf" srcId="{D911EAB1-1776-4D98-9152-4C431D44B575}" destId="{39E60947-7805-4131-BFA1-C6E3F738EA85}" srcOrd="0" destOrd="0" presId="urn:microsoft.com/office/officeart/2008/layout/HorizontalMultiLevelHierarchy"/>
    <dgm:cxn modelId="{D6108421-508B-46DF-9A05-E3FA7AD56106}" srcId="{8D028F17-AEFB-4B54-9399-44CDB0DCA80C}" destId="{A3AF3CC8-71B1-423F-9761-D04CF840E83E}" srcOrd="1" destOrd="0" parTransId="{D2A3A482-D21B-4827-A982-6A55FE378013}" sibTransId="{4924566A-81CD-4C6F-B31D-3CAD6CA576B1}"/>
    <dgm:cxn modelId="{EDB20E36-DD7D-45C7-8489-4EFCF9ABF5B0}" srcId="{8D028F17-AEFB-4B54-9399-44CDB0DCA80C}" destId="{D911EAB1-1776-4D98-9152-4C431D44B575}" srcOrd="2" destOrd="0" parTransId="{B4F9EDDE-9FA0-4374-B3D2-4B88A4FC9A7D}" sibTransId="{B05D692B-4F87-49BA-8C5A-AC751819F558}"/>
    <dgm:cxn modelId="{0DF49C3D-ACC0-4614-A156-F8856B098A0B}" srcId="{8D028F17-AEFB-4B54-9399-44CDB0DCA80C}" destId="{43EDAF04-37E0-4906-91ED-347A292755C5}" srcOrd="0" destOrd="0" parTransId="{11F92B27-78BF-44E8-86FD-5FEFA05D11BA}" sibTransId="{42B7C3EB-CB2D-48EF-9CE6-3B52AFAD3D26}"/>
    <dgm:cxn modelId="{2F018A49-2E8A-4058-8DEE-AE8F67145BA6}" type="presOf" srcId="{11F92B27-78BF-44E8-86FD-5FEFA05D11BA}" destId="{C30E0BD1-51C5-4FD7-A520-EEAC40475F63}" srcOrd="1" destOrd="0" presId="urn:microsoft.com/office/officeart/2008/layout/HorizontalMultiLevelHierarchy"/>
    <dgm:cxn modelId="{9C43366D-504E-4E7F-B2A1-1383D1FC4FF1}" srcId="{9EA1ABB3-35CA-41F5-B021-ACC6972EF747}" destId="{8D028F17-AEFB-4B54-9399-44CDB0DCA80C}" srcOrd="0" destOrd="0" parTransId="{2410C6AF-F69A-4C78-AC86-7D2572075D88}" sibTransId="{6816309B-7C6E-457B-AEC9-F2407DFB8ECB}"/>
    <dgm:cxn modelId="{B1749D7A-8641-479E-86D2-2FF9584EE8A0}" type="presOf" srcId="{9EA1ABB3-35CA-41F5-B021-ACC6972EF747}" destId="{C3A58EAA-3B6B-4866-9680-64315C525E12}" srcOrd="0" destOrd="0" presId="urn:microsoft.com/office/officeart/2008/layout/HorizontalMultiLevelHierarchy"/>
    <dgm:cxn modelId="{BAA7857D-1AF7-4707-BBE5-ED24594C0798}" type="presOf" srcId="{B4F9EDDE-9FA0-4374-B3D2-4B88A4FC9A7D}" destId="{1AC9E847-694C-4FB5-900E-5DA56E4FE464}" srcOrd="0" destOrd="0" presId="urn:microsoft.com/office/officeart/2008/layout/HorizontalMultiLevelHierarchy"/>
    <dgm:cxn modelId="{50915B9C-7376-482D-83E0-03580854B784}" type="presOf" srcId="{A3AF3CC8-71B1-423F-9761-D04CF840E83E}" destId="{D3A3B9B2-EEFB-48E9-A60B-D91D15EA2391}" srcOrd="0" destOrd="0" presId="urn:microsoft.com/office/officeart/2008/layout/HorizontalMultiLevelHierarchy"/>
    <dgm:cxn modelId="{06021FB8-FFBF-4AC3-AC6C-6F83473D2FE5}" type="presOf" srcId="{D2A3A482-D21B-4827-A982-6A55FE378013}" destId="{F9FDE37C-AA41-4A4F-ACBF-ED6B3A51944B}" srcOrd="1" destOrd="0" presId="urn:microsoft.com/office/officeart/2008/layout/HorizontalMultiLevelHierarchy"/>
    <dgm:cxn modelId="{B78423CA-E1E7-4EAC-9994-84E00E713237}" type="presOf" srcId="{D2A3A482-D21B-4827-A982-6A55FE378013}" destId="{1EC7396B-B642-407A-862B-382BBD0A0908}" srcOrd="0" destOrd="0" presId="urn:microsoft.com/office/officeart/2008/layout/HorizontalMultiLevelHierarchy"/>
    <dgm:cxn modelId="{D7FBECCF-58CA-4C67-B15F-3C6DFF10F7A3}" type="presOf" srcId="{11F92B27-78BF-44E8-86FD-5FEFA05D11BA}" destId="{BD0B12B1-8184-4FDA-9F4D-57271425E85C}" srcOrd="0" destOrd="0" presId="urn:microsoft.com/office/officeart/2008/layout/HorizontalMultiLevelHierarchy"/>
    <dgm:cxn modelId="{A699E3EA-6A94-440C-8469-C2024B9C8F88}" type="presOf" srcId="{8D028F17-AEFB-4B54-9399-44CDB0DCA80C}" destId="{00404978-8D82-4F82-A182-27BB836FA32C}" srcOrd="0" destOrd="0" presId="urn:microsoft.com/office/officeart/2008/layout/HorizontalMultiLevelHierarchy"/>
    <dgm:cxn modelId="{622708FD-F48F-4419-B634-C6A7DAF404EE}" type="presOf" srcId="{B4F9EDDE-9FA0-4374-B3D2-4B88A4FC9A7D}" destId="{64A69442-3C6D-448D-BA0B-F9DF91049F43}" srcOrd="1" destOrd="0" presId="urn:microsoft.com/office/officeart/2008/layout/HorizontalMultiLevelHierarchy"/>
    <dgm:cxn modelId="{C3E27A55-E29F-4D17-8E8D-C0FE792A1D51}" type="presParOf" srcId="{C3A58EAA-3B6B-4866-9680-64315C525E12}" destId="{7C73E866-5A11-4635-8769-9804D589F919}" srcOrd="0" destOrd="0" presId="urn:microsoft.com/office/officeart/2008/layout/HorizontalMultiLevelHierarchy"/>
    <dgm:cxn modelId="{11CDBEA7-67A4-4A8D-B4BC-C7C8AEDC5F15}" type="presParOf" srcId="{7C73E866-5A11-4635-8769-9804D589F919}" destId="{00404978-8D82-4F82-A182-27BB836FA32C}" srcOrd="0" destOrd="0" presId="urn:microsoft.com/office/officeart/2008/layout/HorizontalMultiLevelHierarchy"/>
    <dgm:cxn modelId="{45CF2EB1-BF77-4B21-864D-19F0D53D0291}" type="presParOf" srcId="{7C73E866-5A11-4635-8769-9804D589F919}" destId="{D4B6825D-5C6A-4F7D-877C-E118D072E765}" srcOrd="1" destOrd="0" presId="urn:microsoft.com/office/officeart/2008/layout/HorizontalMultiLevelHierarchy"/>
    <dgm:cxn modelId="{BF52732E-CA4A-40F3-B560-26A508F0AF99}" type="presParOf" srcId="{D4B6825D-5C6A-4F7D-877C-E118D072E765}" destId="{BD0B12B1-8184-4FDA-9F4D-57271425E85C}" srcOrd="0" destOrd="0" presId="urn:microsoft.com/office/officeart/2008/layout/HorizontalMultiLevelHierarchy"/>
    <dgm:cxn modelId="{1B35FAC0-8A4E-4775-91AF-CCBB700129AD}" type="presParOf" srcId="{BD0B12B1-8184-4FDA-9F4D-57271425E85C}" destId="{C30E0BD1-51C5-4FD7-A520-EEAC40475F63}" srcOrd="0" destOrd="0" presId="urn:microsoft.com/office/officeart/2008/layout/HorizontalMultiLevelHierarchy"/>
    <dgm:cxn modelId="{F65BED3D-8F1D-4413-8C84-96EF7A5A8CE3}" type="presParOf" srcId="{D4B6825D-5C6A-4F7D-877C-E118D072E765}" destId="{47B740A0-5178-4147-A0A4-2137D0879D54}" srcOrd="1" destOrd="0" presId="urn:microsoft.com/office/officeart/2008/layout/HorizontalMultiLevelHierarchy"/>
    <dgm:cxn modelId="{846457E3-103B-4DD9-9236-0B1DF39A14E6}" type="presParOf" srcId="{47B740A0-5178-4147-A0A4-2137D0879D54}" destId="{53BDBBF5-97AB-4BFA-9F30-C873597BF9D1}" srcOrd="0" destOrd="0" presId="urn:microsoft.com/office/officeart/2008/layout/HorizontalMultiLevelHierarchy"/>
    <dgm:cxn modelId="{676E62B0-0DCB-4197-A706-FD6BD5BCBD3F}" type="presParOf" srcId="{47B740A0-5178-4147-A0A4-2137D0879D54}" destId="{517AD076-3BFA-42FB-ABB0-7091B757AEE9}" srcOrd="1" destOrd="0" presId="urn:microsoft.com/office/officeart/2008/layout/HorizontalMultiLevelHierarchy"/>
    <dgm:cxn modelId="{18A55F64-B970-4B1C-993F-C594F8E8DB2A}" type="presParOf" srcId="{D4B6825D-5C6A-4F7D-877C-E118D072E765}" destId="{1EC7396B-B642-407A-862B-382BBD0A0908}" srcOrd="2" destOrd="0" presId="urn:microsoft.com/office/officeart/2008/layout/HorizontalMultiLevelHierarchy"/>
    <dgm:cxn modelId="{0071544D-6A18-4847-9C79-56602AE785E1}" type="presParOf" srcId="{1EC7396B-B642-407A-862B-382BBD0A0908}" destId="{F9FDE37C-AA41-4A4F-ACBF-ED6B3A51944B}" srcOrd="0" destOrd="0" presId="urn:microsoft.com/office/officeart/2008/layout/HorizontalMultiLevelHierarchy"/>
    <dgm:cxn modelId="{45DD8A33-9838-4166-95CE-3375B8E63F0F}" type="presParOf" srcId="{D4B6825D-5C6A-4F7D-877C-E118D072E765}" destId="{25CF4276-1CDC-4FC5-9DE4-3CCA0789894D}" srcOrd="3" destOrd="0" presId="urn:microsoft.com/office/officeart/2008/layout/HorizontalMultiLevelHierarchy"/>
    <dgm:cxn modelId="{79790BAB-CE64-4F06-A002-2701384F817E}" type="presParOf" srcId="{25CF4276-1CDC-4FC5-9DE4-3CCA0789894D}" destId="{D3A3B9B2-EEFB-48E9-A60B-D91D15EA2391}" srcOrd="0" destOrd="0" presId="urn:microsoft.com/office/officeart/2008/layout/HorizontalMultiLevelHierarchy"/>
    <dgm:cxn modelId="{E6EA4C38-CA9B-4977-9DA5-673E17518ABE}" type="presParOf" srcId="{25CF4276-1CDC-4FC5-9DE4-3CCA0789894D}" destId="{04788297-5A9C-4F20-ADF3-056E935A4D64}" srcOrd="1" destOrd="0" presId="urn:microsoft.com/office/officeart/2008/layout/HorizontalMultiLevelHierarchy"/>
    <dgm:cxn modelId="{A4CEE194-85A6-428F-86F9-421FF96CD997}" type="presParOf" srcId="{D4B6825D-5C6A-4F7D-877C-E118D072E765}" destId="{1AC9E847-694C-4FB5-900E-5DA56E4FE464}" srcOrd="4" destOrd="0" presId="urn:microsoft.com/office/officeart/2008/layout/HorizontalMultiLevelHierarchy"/>
    <dgm:cxn modelId="{66D413D6-3A9C-4961-A590-B50DC4AA76C1}" type="presParOf" srcId="{1AC9E847-694C-4FB5-900E-5DA56E4FE464}" destId="{64A69442-3C6D-448D-BA0B-F9DF91049F43}" srcOrd="0" destOrd="0" presId="urn:microsoft.com/office/officeart/2008/layout/HorizontalMultiLevelHierarchy"/>
    <dgm:cxn modelId="{9ABB2653-96F7-4E28-A356-639C9A1D363B}" type="presParOf" srcId="{D4B6825D-5C6A-4F7D-877C-E118D072E765}" destId="{F7981F32-0FAE-4AEC-BBA3-E0B5B662CB9C}" srcOrd="5" destOrd="0" presId="urn:microsoft.com/office/officeart/2008/layout/HorizontalMultiLevelHierarchy"/>
    <dgm:cxn modelId="{CB1351E8-5B9B-4354-9A68-E8616CCBCFAD}" type="presParOf" srcId="{F7981F32-0FAE-4AEC-BBA3-E0B5B662CB9C}" destId="{39E60947-7805-4131-BFA1-C6E3F738EA85}" srcOrd="0" destOrd="0" presId="urn:microsoft.com/office/officeart/2008/layout/HorizontalMultiLevelHierarchy"/>
    <dgm:cxn modelId="{0144EFDD-D4FC-4C21-BB09-437DCBA9A369}" type="presParOf" srcId="{F7981F32-0FAE-4AEC-BBA3-E0B5B662CB9C}" destId="{22DA621D-D486-4429-AD90-B08EDE518B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E8FFC-7D1A-469E-80D6-E9388987FF47}">
      <dsp:nvSpPr>
        <dsp:cNvPr id="0" name=""/>
        <dsp:cNvSpPr/>
      </dsp:nvSpPr>
      <dsp:spPr>
        <a:xfrm>
          <a:off x="0" y="0"/>
          <a:ext cx="7049237" cy="116567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highlight>
                <a:srgbClr val="00CC99"/>
              </a:highlight>
            </a:rPr>
            <a:t>Образование (35,4%)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highlight>
              <a:srgbClr val="0ABEB5"/>
            </a:highlight>
          </a:endParaRPr>
        </a:p>
      </dsp:txBody>
      <dsp:txXfrm>
        <a:off x="1526415" y="0"/>
        <a:ext cx="5522821" cy="1165679"/>
      </dsp:txXfrm>
    </dsp:sp>
    <dsp:sp modelId="{B244808B-AF92-466B-988C-0E122E0BF31F}">
      <dsp:nvSpPr>
        <dsp:cNvPr id="0" name=""/>
        <dsp:cNvSpPr/>
      </dsp:nvSpPr>
      <dsp:spPr>
        <a:xfrm>
          <a:off x="116567" y="116567"/>
          <a:ext cx="1409847" cy="9325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D4A7B-7F13-4CEE-AAC3-EED14A1EC406}">
      <dsp:nvSpPr>
        <dsp:cNvPr id="0" name=""/>
        <dsp:cNvSpPr/>
      </dsp:nvSpPr>
      <dsp:spPr>
        <a:xfrm>
          <a:off x="0" y="1282247"/>
          <a:ext cx="7049237" cy="116567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highlight>
                <a:srgbClr val="00CC99"/>
              </a:highlight>
            </a:rPr>
            <a:t>Здравоохранение (23,9%) </a:t>
          </a:r>
        </a:p>
      </dsp:txBody>
      <dsp:txXfrm>
        <a:off x="1526415" y="1282247"/>
        <a:ext cx="5522821" cy="1165679"/>
      </dsp:txXfrm>
    </dsp:sp>
    <dsp:sp modelId="{A20765F7-7E07-4E0D-85CB-34CB1B91AA19}">
      <dsp:nvSpPr>
        <dsp:cNvPr id="0" name=""/>
        <dsp:cNvSpPr/>
      </dsp:nvSpPr>
      <dsp:spPr>
        <a:xfrm>
          <a:off x="116567" y="1398815"/>
          <a:ext cx="1409847" cy="9325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C4CB5-896E-41D1-A8BB-5C865B6E8FCB}">
      <dsp:nvSpPr>
        <dsp:cNvPr id="0" name=""/>
        <dsp:cNvSpPr/>
      </dsp:nvSpPr>
      <dsp:spPr>
        <a:xfrm>
          <a:off x="0" y="2564495"/>
          <a:ext cx="7049237" cy="116567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highlight>
                <a:srgbClr val="00CC99"/>
              </a:highlight>
            </a:rPr>
            <a:t>Общегосударственная деятельность (11,8%)</a:t>
          </a:r>
        </a:p>
      </dsp:txBody>
      <dsp:txXfrm>
        <a:off x="1526415" y="2564495"/>
        <a:ext cx="5522821" cy="1165679"/>
      </dsp:txXfrm>
    </dsp:sp>
    <dsp:sp modelId="{23C914E3-5050-4E21-873A-EBED02D7CC38}">
      <dsp:nvSpPr>
        <dsp:cNvPr id="0" name=""/>
        <dsp:cNvSpPr/>
      </dsp:nvSpPr>
      <dsp:spPr>
        <a:xfrm>
          <a:off x="135770" y="2610004"/>
          <a:ext cx="1409847" cy="9325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9E847-694C-4FB5-900E-5DA56E4FE464}">
      <dsp:nvSpPr>
        <dsp:cNvPr id="0" name=""/>
        <dsp:cNvSpPr/>
      </dsp:nvSpPr>
      <dsp:spPr>
        <a:xfrm>
          <a:off x="924280" y="1713564"/>
          <a:ext cx="313199" cy="76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599" y="0"/>
              </a:lnTo>
              <a:lnTo>
                <a:pt x="156599" y="762816"/>
              </a:lnTo>
              <a:lnTo>
                <a:pt x="313199" y="762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60264" y="2074357"/>
        <a:ext cx="41230" cy="41230"/>
      </dsp:txXfrm>
    </dsp:sp>
    <dsp:sp modelId="{1EC7396B-B642-407A-862B-382BBD0A0908}">
      <dsp:nvSpPr>
        <dsp:cNvPr id="0" name=""/>
        <dsp:cNvSpPr/>
      </dsp:nvSpPr>
      <dsp:spPr>
        <a:xfrm>
          <a:off x="924280" y="1589610"/>
          <a:ext cx="299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3953"/>
              </a:moveTo>
              <a:lnTo>
                <a:pt x="149880" y="123953"/>
              </a:lnTo>
              <a:lnTo>
                <a:pt x="149880" y="45720"/>
              </a:lnTo>
              <a:lnTo>
                <a:pt x="29976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66415" y="1627585"/>
        <a:ext cx="15490" cy="15490"/>
      </dsp:txXfrm>
    </dsp:sp>
    <dsp:sp modelId="{BD0B12B1-8184-4FDA-9F4D-57271425E85C}">
      <dsp:nvSpPr>
        <dsp:cNvPr id="0" name=""/>
        <dsp:cNvSpPr/>
      </dsp:nvSpPr>
      <dsp:spPr>
        <a:xfrm>
          <a:off x="924280" y="911625"/>
          <a:ext cx="313199" cy="801938"/>
        </a:xfrm>
        <a:custGeom>
          <a:avLst/>
          <a:gdLst/>
          <a:ahLst/>
          <a:cxnLst/>
          <a:rect l="0" t="0" r="0" b="0"/>
          <a:pathLst>
            <a:path>
              <a:moveTo>
                <a:pt x="0" y="801938"/>
              </a:moveTo>
              <a:lnTo>
                <a:pt x="156599" y="801938"/>
              </a:lnTo>
              <a:lnTo>
                <a:pt x="156599" y="0"/>
              </a:lnTo>
              <a:lnTo>
                <a:pt x="31319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59356" y="1291071"/>
        <a:ext cx="43046" cy="43046"/>
      </dsp:txXfrm>
    </dsp:sp>
    <dsp:sp modelId="{00404978-8D82-4F82-A182-27BB836FA32C}">
      <dsp:nvSpPr>
        <dsp:cNvPr id="0" name=""/>
        <dsp:cNvSpPr/>
      </dsp:nvSpPr>
      <dsp:spPr>
        <a:xfrm rot="16200000">
          <a:off x="-1053115" y="1256528"/>
          <a:ext cx="3040720" cy="91407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Удельный вес отдельных расходов</a:t>
          </a:r>
          <a:br>
            <a:rPr lang="ru-RU" sz="1700" kern="1200" dirty="0">
              <a:solidFill>
                <a:schemeClr val="tx1"/>
              </a:solidFill>
            </a:rPr>
          </a:br>
          <a:r>
            <a:rPr lang="ru-RU" sz="1700" kern="1200" dirty="0">
              <a:solidFill>
                <a:schemeClr val="tx1"/>
              </a:solidFill>
            </a:rPr>
            <a:t> в общих расходах по ЖКХ - %</a:t>
          </a:r>
        </a:p>
      </dsp:txBody>
      <dsp:txXfrm>
        <a:off x="-1053115" y="1256528"/>
        <a:ext cx="3040720" cy="914071"/>
      </dsp:txXfrm>
    </dsp:sp>
    <dsp:sp modelId="{53BDBBF5-97AB-4BFA-9F30-C873597BF9D1}">
      <dsp:nvSpPr>
        <dsp:cNvPr id="0" name=""/>
        <dsp:cNvSpPr/>
      </dsp:nvSpPr>
      <dsp:spPr>
        <a:xfrm>
          <a:off x="1237479" y="553288"/>
          <a:ext cx="1692657" cy="7166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</a:rPr>
            <a:t>Благоустройство – 30,0%</a:t>
          </a:r>
        </a:p>
      </dsp:txBody>
      <dsp:txXfrm>
        <a:off x="1237479" y="553288"/>
        <a:ext cx="1692657" cy="716673"/>
      </dsp:txXfrm>
    </dsp:sp>
    <dsp:sp modelId="{D3A3B9B2-EEFB-48E9-A60B-D91D15EA2391}">
      <dsp:nvSpPr>
        <dsp:cNvPr id="0" name=""/>
        <dsp:cNvSpPr/>
      </dsp:nvSpPr>
      <dsp:spPr>
        <a:xfrm>
          <a:off x="1224041" y="1363756"/>
          <a:ext cx="1657785" cy="5431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</a:rPr>
            <a:t>Субсидирование </a:t>
          </a:r>
          <a:br>
            <a:rPr lang="ru-RU" sz="1400" i="1" kern="1200" dirty="0">
              <a:solidFill>
                <a:schemeClr val="tx1"/>
              </a:solidFill>
            </a:rPr>
          </a:br>
          <a:r>
            <a:rPr lang="ru-RU" sz="1400" i="1" kern="1200" dirty="0">
              <a:solidFill>
                <a:schemeClr val="tx1"/>
              </a:solidFill>
            </a:rPr>
            <a:t>ЖКУ – 40,4%</a:t>
          </a:r>
        </a:p>
      </dsp:txBody>
      <dsp:txXfrm>
        <a:off x="1224041" y="1363756"/>
        <a:ext cx="1657785" cy="543148"/>
      </dsp:txXfrm>
    </dsp:sp>
    <dsp:sp modelId="{39E60947-7805-4131-BFA1-C6E3F738EA85}">
      <dsp:nvSpPr>
        <dsp:cNvPr id="0" name=""/>
        <dsp:cNvSpPr/>
      </dsp:nvSpPr>
      <dsp:spPr>
        <a:xfrm>
          <a:off x="1237479" y="2059328"/>
          <a:ext cx="1720245" cy="834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1"/>
              </a:solidFill>
            </a:rPr>
            <a:t>Капитальный и текущий ремонт жилфонда – 17,8%</a:t>
          </a:r>
        </a:p>
      </dsp:txBody>
      <dsp:txXfrm>
        <a:off x="1237479" y="2059328"/>
        <a:ext cx="1720245" cy="834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0.03225</cdr:x>
      <cdr:y>0.46275</cdr:y>
    </cdr:from>
    <cdr:to>
      <cdr:x>0.13975</cdr:x>
      <cdr:y>0.556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019" y="2172993"/>
          <a:ext cx="886730" cy="437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FE339623-E91D-46F5-A07D-B9BC686219F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85D7D36E-E1AD-4E7A-8121-643144C7E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2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3199CD-3E1B-4AE6-990F-76F925F5EA9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3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5630-D624-4A51-A7FC-5980E62D5A79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E4B4-CF70-4158-920F-61EB4C41675D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3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97D9-C06E-4F3E-B9EB-E5959F5D5CE0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5B1F-2A9D-42DF-98D7-40AB60A3D705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9D-6CCD-44F7-BA97-59E616139241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E857-248E-4D95-9C0B-408F630107DC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7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9380-CB59-4FAB-865E-46DBB209217F}" type="datetime1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2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BDE9-A309-4281-9FE4-8DF6F1F77DFD}" type="datetime1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7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645-1174-444D-B85E-DAE507011419}" type="datetime1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6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5737-D7F6-4004-BB80-A2955106C47C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7FF2-1CD7-4455-AE88-DCD0ACB40414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0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C4B5-42DB-48E7-A264-A591FC8C3C1F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F978-21B4-4C65-8E96-2B6742DED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ru.wikipedia.org/wiki/%D0%A4%D0%B0%D0%B9%D0%BB:%D0%93%D0%BE%D1%80%D0%BE%D0%B4%D1%81%D0%BA%D0%BE%D0%B5_%D1%82%D1%80%D0%B0%D0%BC%D0%B2%D0%B0%D0%B9%D0%BD%D0%BE%D0%B5_%D1%83%D0%BF%D1%80%D0%B0%D0%B2%D0%BB%D0%B5%D0%BD%D0%B8%D0%B5_%D0%9F%D0%B0%D0%B2%D0%BB%D0%BE%D0%B4%D0%B0%D1%80%D0%B0,_2004_%D0%B3%D0%BE%D0%B4.jp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clinical-journal.ru/prevention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revda-info.ru/2020/03/04/10-11-klass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4A5B2-EA3A-4B29-9894-8C7A0B66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6820-AD79-4C50-948E-D0E58DBB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037423"/>
          </a:xfrm>
        </p:spPr>
        <p:txBody>
          <a:bodyPr>
            <a:normAutofit fontScale="47500" lnSpcReduction="20000"/>
          </a:bodyPr>
          <a:lstStyle/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ЗЕЛЬВЕНСКОГО РАЙОНА НА 2023 ГОД</a:t>
            </a: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Дефицит бюджета снизился до 0,5% ВВП">
            <a:extLst>
              <a:ext uri="{FF2B5EF4-FFF2-40B4-BE49-F238E27FC236}">
                <a16:creationId xmlns:a16="http://schemas.microsoft.com/office/drawing/2014/main" id="{00F882F4-9974-410B-B789-C45F62B0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7"/>
            <a:ext cx="7272808" cy="38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8FB0A-2AC9-4B51-8BBD-6B84391C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8153400" cy="1008112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6181546"/>
              </p:ext>
            </p:extLst>
          </p:nvPr>
        </p:nvGraphicFramePr>
        <p:xfrm>
          <a:off x="421840" y="1451686"/>
          <a:ext cx="3754116" cy="518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расходов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тыс.рублей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15308,5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Здравоохранение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10316,7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3085,8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89191"/>
                  </a:ext>
                </a:extLst>
              </a:tr>
              <a:tr h="43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Культура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3303,2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442,4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Средства массовой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85,0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32541,6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54" marR="465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9641808"/>
              </p:ext>
            </p:extLst>
          </p:nvPr>
        </p:nvGraphicFramePr>
        <p:xfrm>
          <a:off x="4558272" y="1617320"/>
          <a:ext cx="4392488" cy="521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51620" y="188640"/>
            <a:ext cx="730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СТРУКТУРА РАСХОДОВ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СОЦИАЛЬНОЙ СФЕРЫ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EE063C-52CF-4BE9-AE70-693E6AE2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5B724-E0F8-4B08-BBB6-F32746A5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AC5B9-7F9C-4C76-AB9B-A50360CE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400" dirty="0"/>
              <a:t>На культуру предусматривается 3301,2 тыс. рублей, или 4,7% районного бюджета. Эти средства будут направлены на содержание 8 отделов и 5 секторов государственного учреждения культуры «</a:t>
            </a:r>
            <a:r>
              <a:rPr lang="ru-RU" sz="3400" dirty="0" err="1"/>
              <a:t>Зельвенский</a:t>
            </a:r>
            <a:r>
              <a:rPr lang="ru-RU" sz="3400" dirty="0"/>
              <a:t> районный Центр культуры и народного творчества», государственное учреждение культуры «</a:t>
            </a:r>
            <a:r>
              <a:rPr lang="ru-RU" sz="3400" dirty="0" err="1"/>
              <a:t>Зельвенская</a:t>
            </a:r>
            <a:r>
              <a:rPr lang="ru-RU" sz="3400" dirty="0"/>
              <a:t> районная библиотека» и 9 сельских библиотек.  </a:t>
            </a:r>
          </a:p>
          <a:p>
            <a:pPr algn="just"/>
            <a:r>
              <a:rPr lang="ru-RU" sz="3400" dirty="0"/>
              <a:t>На физическую культуру и спорт планируется направить 442,4 тыс. рублей, что позволит содержать государственное учреждение «Детско-юношеская спортивная школа </a:t>
            </a:r>
            <a:r>
              <a:rPr lang="ru-RU" sz="3400" dirty="0" err="1"/>
              <a:t>г.п.Зельва</a:t>
            </a:r>
            <a:r>
              <a:rPr lang="ru-RU" sz="3400" dirty="0"/>
              <a:t>», государственное учреждение «</a:t>
            </a:r>
            <a:r>
              <a:rPr lang="ru-RU" sz="3400" dirty="0" err="1"/>
              <a:t>Зельвенский</a:t>
            </a:r>
            <a:r>
              <a:rPr lang="ru-RU" sz="3400" dirty="0"/>
              <a:t> физкультурно-оздоровительный центр».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D9B2F8-33DC-413D-A20C-20675502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9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BF85F56-B877-45CC-BE67-BE2A5A62E1D0}"/>
              </a:ext>
            </a:extLst>
          </p:cNvPr>
          <p:cNvSpPr txBox="1">
            <a:spLocks/>
          </p:cNvSpPr>
          <p:nvPr/>
        </p:nvSpPr>
        <p:spPr bwMode="auto">
          <a:xfrm>
            <a:off x="1159005" y="64108"/>
            <a:ext cx="7589459" cy="76998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8100">
            <a:solidFill>
              <a:srgbClr val="4F81BD">
                <a:lumMod val="75000"/>
              </a:srgbClr>
            </a:solidFill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77" eaLnBrk="1" hangingPunct="1"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altLang="ru-RU" sz="13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ЖИЛИЩНО-КОММУНАЛЬНЫЕ</a:t>
            </a:r>
            <a:r>
              <a:rPr lang="en-US" alt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ТЫС.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05" y="944724"/>
            <a:ext cx="553478" cy="39534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&quot;На главную&quot;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5FBA394-1144-46E5-A764-EC50A72AC6B0}"/>
              </a:ext>
            </a:extLst>
          </p:cNvPr>
          <p:cNvSpPr/>
          <p:nvPr/>
        </p:nvSpPr>
        <p:spPr>
          <a:xfrm>
            <a:off x="7751402" y="1032922"/>
            <a:ext cx="634061" cy="375047"/>
          </a:xfrm>
          <a:prstGeom prst="actionButtonHom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x-none" sz="1350" kern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5018253"/>
              </p:ext>
            </p:extLst>
          </p:nvPr>
        </p:nvGraphicFramePr>
        <p:xfrm>
          <a:off x="5616116" y="1622341"/>
          <a:ext cx="2958095" cy="344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6A6E2B4-0153-4568-B75B-490B79149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79293"/>
              </p:ext>
            </p:extLst>
          </p:nvPr>
        </p:nvGraphicFramePr>
        <p:xfrm>
          <a:off x="390200" y="1622341"/>
          <a:ext cx="4181800" cy="4626371"/>
        </p:xfrm>
        <a:graphic>
          <a:graphicData uri="http://schemas.openxmlformats.org/drawingml/2006/table">
            <a:tbl>
              <a:tblPr/>
              <a:tblGrid>
                <a:gridCol w="2686544">
                  <a:extLst>
                    <a:ext uri="{9D8B030D-6E8A-4147-A177-3AD203B41FA5}">
                      <a16:colId xmlns:a16="http://schemas.microsoft.com/office/drawing/2014/main" val="4134719484"/>
                    </a:ext>
                  </a:extLst>
                </a:gridCol>
                <a:gridCol w="1495256">
                  <a:extLst>
                    <a:ext uri="{9D8B030D-6E8A-4147-A177-3AD203B41FA5}">
                      <a16:colId xmlns:a16="http://schemas.microsoft.com/office/drawing/2014/main" val="1391084668"/>
                    </a:ext>
                  </a:extLst>
                </a:gridCol>
              </a:tblGrid>
              <a:tr h="29080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</a:t>
                      </a: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430377"/>
                  </a:ext>
                </a:extLst>
              </a:tr>
              <a:tr h="70306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Жилищно-коммунальное хозяйство:</a:t>
                      </a: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2171,8</a:t>
                      </a: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88924"/>
                  </a:ext>
                </a:extLst>
              </a:tr>
              <a:tr h="70306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субсидирование жилищно- коммунальных услуг</a:t>
                      </a:r>
                      <a:endParaRPr kumimoji="0" lang="x-none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1450,2</a:t>
                      </a:r>
                      <a:endParaRPr kumimoji="0" lang="x-none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958201"/>
                  </a:ext>
                </a:extLst>
              </a:tr>
              <a:tr h="47671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капитальный ремонт жилфонда</a:t>
                      </a:r>
                      <a:endParaRPr kumimoji="0" lang="x-none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455,4</a:t>
                      </a:r>
                      <a:endParaRPr kumimoji="0" lang="x-none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28301"/>
                  </a:ext>
                </a:extLst>
              </a:tr>
              <a:tr h="47671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текущий ремонт жилфонда</a:t>
                      </a:r>
                      <a:endParaRPr kumimoji="0" lang="x-none" altLang="x-none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182,1</a:t>
                      </a:r>
                      <a:endParaRPr kumimoji="0" lang="x-none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193267"/>
                  </a:ext>
                </a:extLst>
              </a:tr>
              <a:tr h="47671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Благоустройство населенных пунктов</a:t>
                      </a: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1076,8</a:t>
                      </a: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482400"/>
                  </a:ext>
                </a:extLst>
              </a:tr>
              <a:tr h="47671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Другие вопросы в области ЖКУ</a:t>
                      </a: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341,8</a:t>
                      </a: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469570"/>
                  </a:ext>
                </a:extLst>
              </a:tr>
              <a:tr h="102258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3590,4</a:t>
                      </a: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78" marR="32278" marT="11987" marB="11987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2125"/>
                  </a:ext>
                </a:extLst>
              </a:tr>
            </a:tbl>
          </a:graphicData>
        </a:graphic>
      </p:graphicFrame>
      <p:pic>
        <p:nvPicPr>
          <p:cNvPr id="10" name="Picture 23">
            <a:extLst>
              <a:ext uri="{FF2B5EF4-FFF2-40B4-BE49-F238E27FC236}">
                <a16:creationId xmlns:a16="http://schemas.microsoft.com/office/drawing/2014/main" id="{0C7495FF-57C7-4A33-A75D-BF29D78A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4108" y="4856263"/>
            <a:ext cx="2966804" cy="19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78B420-6222-4877-92E4-540DF8DB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1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5B724-E0F8-4B08-BBB6-F32746A5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AC5B9-7F9C-4C76-AB9B-A50360CE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 финансирование жилищно-коммунального хозяйства планируется  направить 4,9% расходов  районного бюджета (2106,7 тыс. рублей), из которых на субсидирование услуг,  оказываемых населению организациями жилищно-коммунального  хозяйства предусмотрено в сумме  1450,2 тыс. рублей; оплату текущего  содержания  благоустройства – 1076,8 тыс. рублей; капитальный  ремонт   жилищного  фонда – 455,4 тыс. рублей; текущий ремонт жилищного  фонда – 182,1 тыс. рублей, субсидирование бань общего пользования – 65,2 тыс. рублей.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D9B2F8-33DC-413D-A20C-20675502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6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68606"/>
              </p:ext>
            </p:extLst>
          </p:nvPr>
        </p:nvGraphicFramePr>
        <p:xfrm>
          <a:off x="179512" y="1628800"/>
          <a:ext cx="8640960" cy="4688497"/>
        </p:xfrm>
        <a:graphic>
          <a:graphicData uri="http://schemas.openxmlformats.org/drawingml/2006/table">
            <a:tbl>
              <a:tblPr/>
              <a:tblGrid>
                <a:gridCol w="417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(тысячи рублей)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(%) к объему районного бюджета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Сельское хозяйство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1200,5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Топливо и энергетика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Транспорт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200,4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Туризм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Оператор пассажирских перевозок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68582"/>
                  </a:ext>
                </a:extLst>
              </a:tr>
              <a:tr h="411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Имущественные отношения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56145"/>
                  </a:ext>
                </a:extLst>
              </a:tr>
              <a:tr h="54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Возмещение расходов на электроснабжение жилых домов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61917"/>
                  </a:ext>
                </a:extLst>
              </a:tr>
              <a:tr h="54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1821,9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15616" y="25689"/>
            <a:ext cx="5976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ПО НАЦИОНАЛЬНОЙ ЭКОНОМИКЕ 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	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134094-72FA-4488-9F91-514CAB8A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5689"/>
            <a:ext cx="2376264" cy="160311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7BEA44-20DA-4813-BF6F-2D639F2B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2"/>
          <p:cNvGrpSpPr>
            <a:grpSpLocks/>
          </p:cNvGrpSpPr>
          <p:nvPr/>
        </p:nvGrpSpPr>
        <p:grpSpPr bwMode="auto">
          <a:xfrm>
            <a:off x="289521" y="2771144"/>
            <a:ext cx="8397279" cy="3442478"/>
            <a:chOff x="376208" y="2139553"/>
            <a:chExt cx="6839256" cy="343483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500563" y="2564859"/>
              <a:ext cx="358775" cy="0"/>
            </a:xfrm>
            <a:prstGeom prst="line">
              <a:avLst/>
            </a:prstGeom>
            <a:ln w="57150">
              <a:solidFill>
                <a:srgbClr val="078F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00563" y="3789979"/>
              <a:ext cx="1008062" cy="0"/>
            </a:xfrm>
            <a:prstGeom prst="line">
              <a:avLst/>
            </a:prstGeom>
            <a:ln w="57150">
              <a:solidFill>
                <a:srgbClr val="078F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500563" y="5084924"/>
              <a:ext cx="358775" cy="0"/>
            </a:xfrm>
            <a:prstGeom prst="line">
              <a:avLst/>
            </a:prstGeom>
            <a:ln w="57150">
              <a:solidFill>
                <a:srgbClr val="078F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59338" y="2564859"/>
              <a:ext cx="649287" cy="503060"/>
            </a:xfrm>
            <a:prstGeom prst="line">
              <a:avLst/>
            </a:prstGeom>
            <a:ln w="57150">
              <a:solidFill>
                <a:srgbClr val="078F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4859338" y="4508863"/>
              <a:ext cx="649287" cy="576061"/>
            </a:xfrm>
            <a:prstGeom prst="line">
              <a:avLst/>
            </a:prstGeom>
            <a:ln w="57150">
              <a:solidFill>
                <a:srgbClr val="078F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2" name="Группа 1"/>
            <p:cNvGrpSpPr>
              <a:grpSpLocks/>
            </p:cNvGrpSpPr>
            <p:nvPr/>
          </p:nvGrpSpPr>
          <p:grpSpPr bwMode="auto">
            <a:xfrm>
              <a:off x="376208" y="2139553"/>
              <a:ext cx="6839256" cy="3434838"/>
              <a:chOff x="376208" y="2139553"/>
              <a:chExt cx="6839256" cy="3434838"/>
            </a:xfrm>
          </p:grpSpPr>
          <p:grpSp>
            <p:nvGrpSpPr>
              <p:cNvPr id="27673" name="Группа 23"/>
              <p:cNvGrpSpPr>
                <a:grpSpLocks/>
              </p:cNvGrpSpPr>
              <p:nvPr/>
            </p:nvGrpSpPr>
            <p:grpSpPr bwMode="auto">
              <a:xfrm>
                <a:off x="376208" y="2139553"/>
                <a:ext cx="4357717" cy="3403997"/>
                <a:chOff x="239792" y="831415"/>
                <a:chExt cx="3961757" cy="3562291"/>
              </a:xfrm>
            </p:grpSpPr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323528" y="939043"/>
                  <a:ext cx="2633000" cy="759280"/>
                </a:xfrm>
                <a:prstGeom prst="roundRect">
                  <a:avLst/>
                </a:prstGeom>
                <a:solidFill>
                  <a:srgbClr val="00FFFF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Налоговые доходы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–            </a:t>
                  </a:r>
                  <a:r>
                    <a:rPr lang="ru-RU" b="1" dirty="0">
                      <a:solidFill>
                        <a:schemeClr val="tx1"/>
                      </a:solidFill>
                    </a:rPr>
                    <a:t>637,6</a:t>
                  </a:r>
                  <a:r>
                    <a:rPr lang="ru-RU" sz="20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тыс. руб.</a:t>
                  </a:r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3032506" y="831415"/>
                  <a:ext cx="1169043" cy="903442"/>
                </a:xfrm>
                <a:prstGeom prst="ellipse">
                  <a:avLst/>
                </a:prstGeom>
                <a:solidFill>
                  <a:srgbClr val="59E5B6"/>
                </a:solidFill>
                <a:ln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64,2%</a:t>
                  </a:r>
                  <a:endParaRPr lang="ru-RU" sz="1400" b="1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323528" y="2272600"/>
                  <a:ext cx="2633000" cy="759280"/>
                </a:xfrm>
                <a:prstGeom prst="roundRect">
                  <a:avLst/>
                </a:prstGeom>
                <a:solidFill>
                  <a:srgbClr val="00FFFF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Неналоговые доходы 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–   </a:t>
                  </a:r>
                  <a:r>
                    <a:rPr lang="ru-RU" b="1" dirty="0">
                      <a:solidFill>
                        <a:schemeClr val="tx1"/>
                      </a:solidFill>
                    </a:rPr>
                    <a:t>3,0</a:t>
                  </a:r>
                  <a:r>
                    <a:rPr lang="ru-RU" sz="20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ru-RU" b="1" dirty="0">
                      <a:solidFill>
                        <a:schemeClr val="tx1"/>
                      </a:solidFill>
                    </a:rPr>
                    <a:t>тыс.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 руб.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3132099" y="2156689"/>
                  <a:ext cx="939556" cy="905104"/>
                </a:xfrm>
                <a:prstGeom prst="ellipse">
                  <a:avLst/>
                </a:prstGeom>
                <a:solidFill>
                  <a:srgbClr val="2ADEA2"/>
                </a:solidFill>
                <a:ln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sz="2000" b="1" dirty="0">
                      <a:solidFill>
                        <a:schemeClr val="tx1"/>
                      </a:solidFill>
                    </a:rPr>
                    <a:t>0,3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 </a:t>
                  </a:r>
                  <a:r>
                    <a:rPr lang="ru-RU" sz="1400" b="1" dirty="0">
                      <a:solidFill>
                        <a:schemeClr val="tx1"/>
                      </a:solidFill>
                    </a:rPr>
                    <a:t>%</a:t>
                  </a:r>
                  <a:endParaRPr lang="ru-RU" sz="1400" b="1" dirty="0"/>
                </a:p>
              </p:txBody>
            </p:sp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239792" y="3483625"/>
                  <a:ext cx="2833135" cy="868576"/>
                </a:xfrm>
                <a:prstGeom prst="roundRect">
                  <a:avLst/>
                </a:prstGeom>
                <a:solidFill>
                  <a:srgbClr val="00FFFF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Дотация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 – </a:t>
                  </a:r>
                  <a:r>
                    <a:rPr lang="ru-RU" sz="2000" b="1" dirty="0">
                      <a:solidFill>
                        <a:schemeClr val="tx1"/>
                      </a:solidFill>
                    </a:rPr>
                    <a:t>352,9 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тыс.  руб.</a:t>
                  </a:r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3032506" y="3490264"/>
                  <a:ext cx="1104096" cy="903442"/>
                </a:xfrm>
                <a:prstGeom prst="ellipse">
                  <a:avLst/>
                </a:prstGeom>
                <a:solidFill>
                  <a:srgbClr val="2ADEA2"/>
                </a:solidFill>
                <a:ln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35,5%</a:t>
                  </a:r>
                  <a:endParaRPr lang="ru-RU" b="1" dirty="0"/>
                </a:p>
              </p:txBody>
            </p:sp>
          </p:grpSp>
          <p:sp>
            <p:nvSpPr>
              <p:cNvPr id="53" name="Прямоугольник 52"/>
              <p:cNvSpPr/>
              <p:nvPr/>
            </p:nvSpPr>
            <p:spPr>
              <a:xfrm>
                <a:off x="5559702" y="2191029"/>
                <a:ext cx="1655762" cy="3383362"/>
              </a:xfrm>
              <a:prstGeom prst="rect">
                <a:avLst/>
              </a:prstGeom>
              <a:solidFill>
                <a:srgbClr val="59E5B6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tx1"/>
                    </a:solidFill>
                  </a:rPr>
                  <a:t>ДОХОДЫ</a:t>
                </a:r>
              </a:p>
              <a:p>
                <a:pPr algn="ctr">
                  <a:defRPr/>
                </a:pPr>
                <a:endParaRPr lang="ru-RU" sz="20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2800" b="1" dirty="0">
                    <a:solidFill>
                      <a:schemeClr val="tx1"/>
                    </a:solidFill>
                  </a:rPr>
                  <a:t>993,5</a:t>
                </a:r>
              </a:p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ТЫС РУБ.</a:t>
                </a:r>
              </a:p>
              <a:p>
                <a:pPr algn="ctr">
                  <a:defRPr/>
                </a:pPr>
                <a:endParaRPr lang="ru-RU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2400" b="1" dirty="0">
                    <a:solidFill>
                      <a:schemeClr val="tx1"/>
                    </a:solidFill>
                  </a:rPr>
                  <a:t>                </a:t>
                </a:r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7" name="Скругленный прямоугольник 66"/>
          <p:cNvSpPr/>
          <p:nvPr/>
        </p:nvSpPr>
        <p:spPr>
          <a:xfrm>
            <a:off x="7164280" y="8878"/>
            <a:ext cx="1760645" cy="933453"/>
          </a:xfrm>
          <a:prstGeom prst="roundRect">
            <a:avLst>
              <a:gd name="adj" fmla="val 19221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653" name="Заголовок 1"/>
          <p:cNvSpPr txBox="1">
            <a:spLocks/>
          </p:cNvSpPr>
          <p:nvPr/>
        </p:nvSpPr>
        <p:spPr bwMode="auto">
          <a:xfrm>
            <a:off x="219075" y="62622"/>
            <a:ext cx="8025333" cy="83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БЮДЖЕТЫ СЕЛЬСКИХ СОВЕТОВ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image47">
            <a:extLst>
              <a:ext uri="{FF2B5EF4-FFF2-40B4-BE49-F238E27FC236}">
                <a16:creationId xmlns:a16="http://schemas.microsoft.com/office/drawing/2014/main" id="{8D3C5BA8-E80E-41CB-942F-F4DB975216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1774"/>
            <a:ext cx="6012668" cy="1952413"/>
          </a:xfrm>
          <a:prstGeom prst="rect">
            <a:avLst/>
          </a:prstGeom>
          <a:noFill/>
          <a:ln>
            <a:noFill/>
          </a:ln>
          <a:effectLst>
            <a:softEdge rad="469900"/>
          </a:effectLst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1B083FC9-6E9A-4F6A-AB96-94B045A37F2B}"/>
              </a:ext>
            </a:extLst>
          </p:cNvPr>
          <p:cNvSpPr/>
          <p:nvPr/>
        </p:nvSpPr>
        <p:spPr>
          <a:xfrm>
            <a:off x="7059826" y="62622"/>
            <a:ext cx="1760646" cy="117013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E91244-265B-4346-9EFA-438C2D67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679182-55C6-41C5-B42F-A571A54B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E9918B-D4B2-4AB7-BD9C-BD9ED950B327}"/>
              </a:ext>
            </a:extLst>
          </p:cNvPr>
          <p:cNvSpPr/>
          <p:nvPr/>
        </p:nvSpPr>
        <p:spPr>
          <a:xfrm>
            <a:off x="457200" y="1376771"/>
            <a:ext cx="8147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В состав бюджета района включены бюджеты 7 сельских Советов в объеме 993,5 тыс. рублей. 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Собственные доходы бюджетов сельских Советов запланированы в сумме 640,6 тыс. рублей и сформированы за счет отчислений от подоходного налога с физических лиц в сумме 576,9 тыс. рублей, налогов на собственность в сумме 26,8 тыс. рублей, прочих доходных источников в сумме 36,8 тыс. рублей. Разницу в сумме 352,9 тыс. рублей планируется получить из районного бюджета в виде дотаций.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В бюджетах сельсоветов предусмотрены расходы на благоустройство населенных пунктов в сумме 171,3 тыс. рублей, снос ветхих домов – 31,0 тыс. рублей, содержание общественных пунктов правопорядка – 7,4 тыс. рублей, общегосударственная деятельность – 767,8 тыс. рублей, иные расходы. </a:t>
            </a:r>
            <a:endParaRPr lang="ru-RU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FF9722-166B-4405-9700-33E95CEE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C067502-2556-47FF-8F0F-869694B58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13234"/>
              </p:ext>
            </p:extLst>
          </p:nvPr>
        </p:nvGraphicFramePr>
        <p:xfrm>
          <a:off x="503548" y="1160748"/>
          <a:ext cx="3492388" cy="507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274F2C-DADB-4700-8ED0-48A5E912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528406" cy="473843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A1C0BB-BAC8-4212-978F-A80A4953E539}"/>
              </a:ext>
            </a:extLst>
          </p:cNvPr>
          <p:cNvSpPr/>
          <p:nvPr/>
        </p:nvSpPr>
        <p:spPr>
          <a:xfrm>
            <a:off x="2411760" y="329612"/>
            <a:ext cx="4572000" cy="8377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Расходная часть бюджетов сельских совето</a:t>
            </a:r>
            <a:r>
              <a:rPr lang="ru-RU" altLang="ru-RU" sz="2400" b="1" dirty="0">
                <a:solidFill>
                  <a:srgbClr val="42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36875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Консолидированный бюджета </a:t>
            </a:r>
            <a:r>
              <a:rPr lang="ru-RU" dirty="0" err="1"/>
              <a:t>Зельвенского</a:t>
            </a:r>
            <a:r>
              <a:rPr lang="ru-RU" dirty="0"/>
              <a:t> района на 2023 год сформирован в соответствии с Бюджетным  кодексом  Республики Беларусь, изменениями и дополнениями, вносимыми в бюджетное и налоговое законодательство. </a:t>
            </a:r>
          </a:p>
          <a:p>
            <a:pPr algn="just"/>
            <a:r>
              <a:rPr lang="ru-RU" dirty="0"/>
              <a:t>При формировании проекта бюджета на 2023 год за основу принят сценарий условий экономического развития, предполагающий в 2023 году рост ВВП на уровне 103,8 процента, ставку рефинансирования на уровне 10,0-11,0 процента, прогнозный параметр инфляции 7,0-8,0 процента. </a:t>
            </a:r>
          </a:p>
          <a:p>
            <a:pPr algn="just"/>
            <a:r>
              <a:rPr lang="ru-RU" dirty="0"/>
              <a:t>Доходная часть бюджета района в целом прогнозируется в сумме 43883,3 тысячи рублей. Собственные доходы бюджета района составят 17646</a:t>
            </a:r>
            <a:r>
              <a:rPr lang="en-US" dirty="0"/>
              <a:t>,1 </a:t>
            </a:r>
            <a:r>
              <a:rPr lang="ru-RU" dirty="0"/>
              <a:t> тыс. рублей, или 40,2% от объема доходов. Разницу в сумме 26237,2 тыс. рублей предусмотрено получить из вышестоящего бюджета в виде дотаций в сумме 25701,9 тыс. рублей, субвенций на финансирование расходов на текущий ремонт улично-дорожной сети населенных пунктов в сумме 190,0 тыс. рублей, субвенций по развитию сельского хозяйства в сумме 345,3 тыс. рублей.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5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508" y="1340768"/>
            <a:ext cx="9144000" cy="5517232"/>
          </a:xfrm>
          <a:prstGeom prst="rect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title"/>
          </p:nvPr>
        </p:nvSpPr>
        <p:spPr>
          <a:xfrm>
            <a:off x="863588" y="188640"/>
            <a:ext cx="7632848" cy="8876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консолидированного </a:t>
            </a:r>
            <a:b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  <a:endParaRPr 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707904" y="1670099"/>
            <a:ext cx="1692188" cy="720080"/>
          </a:xfrm>
          <a:prstGeom prst="flowChartAlternateProcess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43883,3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55969" y="2419667"/>
            <a:ext cx="596058" cy="288032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Блок-схема: магнитный диск 2">
            <a:extLst>
              <a:ext uri="{FF2B5EF4-FFF2-40B4-BE49-F238E27FC236}">
                <a16:creationId xmlns:a16="http://schemas.microsoft.com/office/drawing/2014/main" id="{1D2715DC-8C89-4B49-AFB8-229D7D7A56CF}"/>
              </a:ext>
            </a:extLst>
          </p:cNvPr>
          <p:cNvSpPr/>
          <p:nvPr/>
        </p:nvSpPr>
        <p:spPr>
          <a:xfrm>
            <a:off x="2087724" y="4257092"/>
            <a:ext cx="4932548" cy="194421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17646,1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магнитный диск 22">
            <a:extLst>
              <a:ext uri="{FF2B5EF4-FFF2-40B4-BE49-F238E27FC236}">
                <a16:creationId xmlns:a16="http://schemas.microsoft.com/office/drawing/2014/main" id="{77E8B028-40E9-408B-9D20-88866B32A126}"/>
              </a:ext>
            </a:extLst>
          </p:cNvPr>
          <p:cNvSpPr/>
          <p:nvPr/>
        </p:nvSpPr>
        <p:spPr>
          <a:xfrm>
            <a:off x="2087724" y="2960948"/>
            <a:ext cx="4932548" cy="1944216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26237,2 (59,8%)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E14920-3900-4507-BB04-E95174B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3769"/>
            <a:ext cx="7771325" cy="608134"/>
          </a:xfrm>
          <a:solidFill>
            <a:schemeClr val="accent3">
              <a:lumMod val="75000"/>
              <a:alpha val="75000"/>
            </a:schemeClr>
          </a:solidFill>
          <a:ln w="38100" cap="rnd" cmpd="dbl">
            <a:solidFill>
              <a:schemeClr val="accent3">
                <a:lumMod val="75000"/>
              </a:schemeClr>
            </a:solidFill>
            <a:bevel/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консолидированного бюджета,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347" y="6257199"/>
            <a:ext cx="395654" cy="337038"/>
          </a:xfrm>
        </p:spPr>
        <p:txBody>
          <a:bodyPr/>
          <a:lstStyle/>
          <a:p>
            <a:pPr>
              <a:defRPr/>
            </a:pPr>
            <a:fld id="{A36AC146-55CD-47D9-82AA-3915201BC16F}" type="slidenum">
              <a:rPr lang="ru-RU" b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pPr>
                <a:defRPr/>
              </a:pPr>
              <a:t>4</a:t>
            </a:fld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41419"/>
              </p:ext>
            </p:extLst>
          </p:nvPr>
        </p:nvGraphicFramePr>
        <p:xfrm>
          <a:off x="287524" y="1046521"/>
          <a:ext cx="7272808" cy="920079"/>
        </p:xfrm>
        <a:graphic>
          <a:graphicData uri="http://schemas.openxmlformats.org/drawingml/2006/table">
            <a:tbl>
              <a:tblPr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079">
                <a:tc>
                  <a:txBody>
                    <a:bodyPr/>
                    <a:lstStyle/>
                    <a:p>
                      <a:pPr marL="714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2023 год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Удельный  вес в объеме  доходов, %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47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85877"/>
              </p:ext>
            </p:extLst>
          </p:nvPr>
        </p:nvGraphicFramePr>
        <p:xfrm>
          <a:off x="185052" y="2169215"/>
          <a:ext cx="7375280" cy="4092143"/>
        </p:xfrm>
        <a:graphic>
          <a:graphicData uri="http://schemas.openxmlformats.org/drawingml/2006/table">
            <a:tbl>
              <a:tblPr/>
              <a:tblGrid>
                <a:gridCol w="377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701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СОБСТВЕННЫЕ ДОХОДЫ, </a:t>
                      </a:r>
                    </a:p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Т.Ч.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17646,1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40,2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28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Налоговые доходы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15986,2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36,4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81">
                <a:tc>
                  <a:txBody>
                    <a:bodyPr/>
                    <a:lstStyle/>
                    <a:p>
                      <a:pPr marL="528638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Подоходный налог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9551,0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21,8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28">
                <a:tc>
                  <a:txBody>
                    <a:bodyPr/>
                    <a:lstStyle/>
                    <a:p>
                      <a:pPr marL="528638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НДС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2486,9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pPr marL="528638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Налоги на собственность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1138,1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marL="528638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Налог на прибыль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667,1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89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Неналоговые доходы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1659,9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3,8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589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26237,2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59,8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956758"/>
                  </a:ext>
                </a:extLst>
              </a:tr>
              <a:tr h="447828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дотация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25702,0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58,6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828">
                <a:tc>
                  <a:txBody>
                    <a:bodyPr/>
                    <a:lstStyle/>
                    <a:p>
                      <a:pPr marL="714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</a:txBody>
                  <a:tcPr marL="8343" marR="8343" marT="7701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43883,3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8343" marR="8343" marT="77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95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33632"/>
            <a:ext cx="8111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Бюджетная политика в 2023 году будет направлена на решение таких задач как: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сохранение сбалансированности и устойчивости районного бюджета и бюджетов сельских советов;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усиление социальной ориентированности расходов, в том числе за счет реализации мер, направленных на повышение качества жизни населения.</a:t>
            </a:r>
          </a:p>
          <a:p>
            <a:pPr indent="450215" algn="just">
              <a:spcAft>
                <a:spcPts val="0"/>
              </a:spcAft>
            </a:pPr>
            <a:r>
              <a:rPr lang="ru-RU" sz="2000" spc="-10" dirty="0">
                <a:ea typeface="Times New Roman" panose="02020603050405020304" pitchFamily="18" charset="0"/>
              </a:rPr>
              <a:t>Приоритетными направлениями бюджетной политики в 2023 году остаются социальная защищенность населения и повышение благосостояния граждан </a:t>
            </a:r>
            <a:r>
              <a:rPr lang="ru-RU" sz="2000" dirty="0">
                <a:ea typeface="Times New Roman" panose="02020603050405020304" pitchFamily="18" charset="0"/>
              </a:rPr>
              <a:t>за счет увеличения размера заработной платы.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/>
              <a:t>В 2023 году сохранится курс на социальную направленность бюджета. При формировании бюджета на 2023 год первоочередные расходы запланированы в сумме 35906,8 тыс. рублей, или 81,8% всех расходов бюджета.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7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C04D10-A78C-4D95-90F6-1850AB378425}"/>
              </a:ext>
            </a:extLst>
          </p:cNvPr>
          <p:cNvSpPr txBox="1">
            <a:spLocks/>
          </p:cNvSpPr>
          <p:nvPr/>
        </p:nvSpPr>
        <p:spPr bwMode="auto">
          <a:xfrm>
            <a:off x="1043607" y="423238"/>
            <a:ext cx="3312369" cy="942085"/>
          </a:xfrm>
          <a:prstGeom prst="rect">
            <a:avLst/>
          </a:prstGeom>
          <a:noFill/>
          <a:ln w="28575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defRPr/>
            </a:pPr>
            <a:r>
              <a:rPr lang="ru-RU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ЭКОНОМИЧЕСКАЯ СТРУКТУРА РАСХОДОВ БЮДЖЕТА </a:t>
            </a:r>
            <a:endParaRPr lang="ru-RU" sz="1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894119" y="218664"/>
            <a:ext cx="3806969" cy="9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ФИНАНСИРОВАНИЕ ПЕРВООЧЕРЕДНЫХ СТАТЕЙ РАСХОДОВ, %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32749"/>
              </p:ext>
            </p:extLst>
          </p:nvPr>
        </p:nvGraphicFramePr>
        <p:xfrm>
          <a:off x="4567560" y="1599962"/>
          <a:ext cx="4258421" cy="4429084"/>
        </p:xfrm>
        <a:graphic>
          <a:graphicData uri="http://schemas.openxmlformats.org/drawingml/2006/table">
            <a:tbl>
              <a:tblPr firstRow="1" bandRow="1"/>
              <a:tblGrid>
                <a:gridCol w="324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 в объеме бюджета, (%)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</a:t>
                      </a:r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рабочих и служащих (с учетом начислений на нее)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Лекарственные средства и изделия медицинского назначения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питания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коммунальных услуг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Субсидии, в том числе: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41338">
                        <a:tabLst>
                          <a:tab pos="449263" algn="l"/>
                        </a:tabLst>
                      </a:pPr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услуг транспорта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5600" indent="185738"/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</a:t>
                      </a:r>
                      <a:r>
                        <a:rPr lang="ru-RU" sz="10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жилищно-коммунальных услуг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  <a:endParaRPr lang="ru-RU" sz="1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 населению, в том числе: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41338"/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бюджетные трансферты населению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41338"/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бюджетные трансферты населению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ПЕРВООЧЕРЕДНЫХ РАСХОДОВ</a:t>
                      </a:r>
                    </a:p>
                  </a:txBody>
                  <a:tcPr marL="68579" marR="68579" marT="25712" marB="2571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68579" marR="68579" marT="25712" marB="2571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7" y="4905164"/>
            <a:ext cx="2605749" cy="1529598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7F3EA2D-71BF-4FF8-BE8C-DEEBF56C3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98479"/>
              </p:ext>
            </p:extLst>
          </p:nvPr>
        </p:nvGraphicFramePr>
        <p:xfrm>
          <a:off x="0" y="1680188"/>
          <a:ext cx="4426526" cy="31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34B4D0-182D-45D5-9AB7-5BE18E6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3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6CBD85-EEC0-4AFB-8218-426F41F0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00E4DE-7F1A-482F-8776-3B5BA1B60212}"/>
              </a:ext>
            </a:extLst>
          </p:cNvPr>
          <p:cNvSpPr/>
          <p:nvPr/>
        </p:nvSpPr>
        <p:spPr>
          <a:xfrm>
            <a:off x="539552" y="1340769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Районный бюджет утвержден решением сессии Зельвенского районного Совета депутатов от 23.12.2022 № 337 в сумме 43242,8 тыс. рублей. 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По функциональной структуре в составе расходов районного бюджета 75,1% приходится на   расходы организаций социальной сферы (32456,0 тыс. рублей).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Наибольший удельный вес в районном бюджете занимает система образования – 35,4%, расходы по которой составят 15308,5 тыс. рублей.</a:t>
            </a:r>
          </a:p>
          <a:p>
            <a:pPr indent="457200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 Денежные средства, направляемые на образование, позволят обучать 372 детей в дошкольных учреждениях, 1240 детей в общеобразовательных учреждениях.</a:t>
            </a:r>
          </a:p>
          <a:p>
            <a:pPr indent="457200" algn="just"/>
            <a:r>
              <a:rPr lang="ru-RU" dirty="0">
                <a:ea typeface="Times New Roman" panose="02020603050405020304" pitchFamily="18" charset="0"/>
                <a:cs typeface="Calibri" panose="020F0502020204030204" pitchFamily="34" charset="0"/>
              </a:rPr>
              <a:t>На отрасль здравоохранения планируется направить 10316,7 тыс. рублей, или 23,9% районного бюджета.</a:t>
            </a:r>
          </a:p>
          <a:p>
            <a:pPr indent="457200" algn="just"/>
            <a:r>
              <a:rPr lang="ru-RU" dirty="0"/>
              <a:t>Бюджетные средства, предусмотренные на здравоохранение, позволят содержать 91 койку в учреждении здравоохранения «</a:t>
            </a:r>
            <a:r>
              <a:rPr lang="ru-RU" dirty="0" err="1"/>
              <a:t>Зельвенская</a:t>
            </a:r>
            <a:r>
              <a:rPr lang="ru-RU" dirty="0"/>
              <a:t> центральная районная больница», 6 амбулаторно-поликлинических учреждений, 2 фельдшерско-акушерских пунктов, 25 коек в больнице сестринского ухода деревни </a:t>
            </a:r>
            <a:r>
              <a:rPr lang="ru-RU" dirty="0" err="1"/>
              <a:t>Мадейки</a:t>
            </a:r>
            <a:r>
              <a:rPr lang="ru-RU" dirty="0"/>
              <a:t>.</a:t>
            </a:r>
          </a:p>
          <a:p>
            <a:pPr indent="457200" algn="just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B013-598E-4876-C725-519B0F4B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40588"/>
            <a:ext cx="6536428" cy="64824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функциональные статьи расходов районного бюджета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AF969D-0A73-2146-35E8-3B7731742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466505"/>
              </p:ext>
            </p:extLst>
          </p:nvPr>
        </p:nvGraphicFramePr>
        <p:xfrm>
          <a:off x="1258522" y="1891167"/>
          <a:ext cx="7049237" cy="373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64AF89-E53E-4450-5E9A-19B33499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BDE79-A78A-DB6A-D7AD-928B9B6FAD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92695" y="1937714"/>
            <a:ext cx="1404522" cy="9723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D47C2C-DBCF-03F9-2C4A-42457F1CE0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98457" y="3253243"/>
            <a:ext cx="1512562" cy="9183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BF8EB9-6E06-19A1-CD53-97983B5C0E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258522" y="4417277"/>
            <a:ext cx="1636361" cy="11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2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92FAA-C2C7-4CCA-839A-6C774711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CF8D7-9450-4C79-968C-4A2273CC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600" dirty="0"/>
              <a:t>Расходы на социальную политику в 2023 году составят 3087,2 тыс. рублей, или 7,1% районного бюджета. Средства бюджета будут направлены на содержание государственного учреждения «Центр социального обслуживания населения Зельвенского района», воспитанников в государственном учреждении образования «</a:t>
            </a:r>
            <a:r>
              <a:rPr lang="ru-RU" sz="2600" dirty="0" err="1"/>
              <a:t>Зельвенский</a:t>
            </a:r>
            <a:r>
              <a:rPr lang="ru-RU" sz="2600" dirty="0"/>
              <a:t> районный социально-педагогический центр». Кроме этого, по социальной политике предусмотрены средства на оказание  государственной адресной социальной помощи в сумме  368,8 тыс. рублей,  обеспечение продуктами питания детей первых двух лет жизни – 16,3 тыс. рублей, подготовку детских оздоровительных лагерей в летний период – 25,0 тыс. рублей, подготовку детей к школе – 46,0 тыс. рублей, установку автономных пожарных извещателей многодетным семьям </a:t>
            </a:r>
            <a:r>
              <a:rPr lang="be-BY" sz="2600" dirty="0"/>
              <a:t>и инвалидам Великой Отечественной войны</a:t>
            </a:r>
            <a:r>
              <a:rPr lang="ru-RU" sz="2600" dirty="0"/>
              <a:t>–5,0 тыс. рублей.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14C47-4AA9-4B26-A16F-9D59DD48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F978-21B4-4C65-8E96-2B6742DED1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0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1231</Words>
  <Application>Microsoft Office PowerPoint</Application>
  <PresentationFormat>Экран (4:3)</PresentationFormat>
  <Paragraphs>221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</vt:lpstr>
      <vt:lpstr>Презентация PowerPoint</vt:lpstr>
      <vt:lpstr>Доходы консолидированного  бюджета, тыс. руб.</vt:lpstr>
      <vt:lpstr>Структура доходов консолидированного бюджета,  тыс. руб.  </vt:lpstr>
      <vt:lpstr>Презентация PowerPoint</vt:lpstr>
      <vt:lpstr>Презентация PowerPoint</vt:lpstr>
      <vt:lpstr>Презентация PowerPoint</vt:lpstr>
      <vt:lpstr>Основные функциональные статьи расходов районного бюджета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Мыцко Валентина Александровна</cp:lastModifiedBy>
  <cp:revision>232</cp:revision>
  <cp:lastPrinted>2021-04-28T13:57:40Z</cp:lastPrinted>
  <dcterms:created xsi:type="dcterms:W3CDTF">2018-07-25T14:02:14Z</dcterms:created>
  <dcterms:modified xsi:type="dcterms:W3CDTF">2023-02-06T08:28:15Z</dcterms:modified>
</cp:coreProperties>
</file>