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352" r:id="rId2"/>
    <p:sldId id="257" r:id="rId3"/>
    <p:sldId id="356" r:id="rId4"/>
    <p:sldId id="340" r:id="rId5"/>
    <p:sldId id="262" r:id="rId6"/>
    <p:sldId id="263" r:id="rId7"/>
    <p:sldId id="264" r:id="rId8"/>
    <p:sldId id="266" r:id="rId9"/>
    <p:sldId id="267" r:id="rId10"/>
    <p:sldId id="268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4" r:id="rId44"/>
    <p:sldId id="303" r:id="rId45"/>
    <p:sldId id="357" r:id="rId46"/>
    <p:sldId id="305" r:id="rId47"/>
    <p:sldId id="306" r:id="rId48"/>
    <p:sldId id="307" r:id="rId49"/>
    <p:sldId id="308" r:id="rId50"/>
    <p:sldId id="309" r:id="rId51"/>
    <p:sldId id="310" r:id="rId52"/>
    <p:sldId id="314" r:id="rId53"/>
    <p:sldId id="311" r:id="rId54"/>
    <p:sldId id="312" r:id="rId55"/>
    <p:sldId id="313" r:id="rId56"/>
    <p:sldId id="315" r:id="rId57"/>
    <p:sldId id="316" r:id="rId58"/>
    <p:sldId id="317" r:id="rId59"/>
    <p:sldId id="318" r:id="rId60"/>
    <p:sldId id="319" r:id="rId61"/>
    <p:sldId id="320" r:id="rId62"/>
    <p:sldId id="324" r:id="rId63"/>
    <p:sldId id="321" r:id="rId64"/>
    <p:sldId id="322" r:id="rId65"/>
    <p:sldId id="323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3" r:id="rId74"/>
    <p:sldId id="332" r:id="rId75"/>
    <p:sldId id="334" r:id="rId76"/>
    <p:sldId id="335" r:id="rId77"/>
    <p:sldId id="336" r:id="rId78"/>
    <p:sldId id="337" r:id="rId79"/>
    <p:sldId id="338" r:id="rId80"/>
    <p:sldId id="339" r:id="rId81"/>
    <p:sldId id="341" r:id="rId82"/>
    <p:sldId id="342" r:id="rId83"/>
    <p:sldId id="343" r:id="rId84"/>
    <p:sldId id="344" r:id="rId85"/>
    <p:sldId id="345" r:id="rId86"/>
    <p:sldId id="346" r:id="rId87"/>
    <p:sldId id="347" r:id="rId88"/>
    <p:sldId id="349" r:id="rId89"/>
    <p:sldId id="350" r:id="rId90"/>
    <p:sldId id="351" r:id="rId91"/>
    <p:sldId id="355" r:id="rId9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706" autoAdjust="0"/>
  </p:normalViewPr>
  <p:slideViewPr>
    <p:cSldViewPr snapToGrid="0">
      <p:cViewPr varScale="1">
        <p:scale>
          <a:sx n="81" d="100"/>
          <a:sy n="81" d="100"/>
        </p:scale>
        <p:origin x="60" y="65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CF0024-48D9-4D52-B9C5-C1F98611C232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C3CDE7-B967-44DF-9AFF-010420B9D158}">
      <dgm:prSet phldrT="[Текст]"/>
      <dgm:spPr>
        <a:solidFill>
          <a:schemeClr val="accent4"/>
        </a:solidFill>
      </dgm:spPr>
      <dgm:t>
        <a:bodyPr/>
        <a:lstStyle/>
        <a:p>
          <a:pPr algn="ctr"/>
          <a:r>
            <a:rPr lang="ru-RU" b="1" dirty="0" smtClean="0">
              <a:latin typeface="Georgia" panose="02040502050405020303" pitchFamily="18" charset="0"/>
            </a:rPr>
            <a:t>КОНЦЕПЦИЯ / </a:t>
          </a:r>
          <a:r>
            <a:rPr lang="en-US" b="1" dirty="0" smtClean="0">
              <a:latin typeface="Georgia" panose="02040502050405020303" pitchFamily="18" charset="0"/>
            </a:rPr>
            <a:t>PRE-SEED</a:t>
          </a:r>
          <a:endParaRPr lang="ru-RU" b="1" dirty="0">
            <a:latin typeface="Georgia" panose="02040502050405020303" pitchFamily="18" charset="0"/>
          </a:endParaRPr>
        </a:p>
      </dgm:t>
    </dgm:pt>
    <dgm:pt modelId="{574BB288-ACC3-4A53-83A5-6332B0C4E40D}" type="parTrans" cxnId="{EB0882D2-3A9E-4C5D-B927-B994E51EF085}">
      <dgm:prSet/>
      <dgm:spPr/>
      <dgm:t>
        <a:bodyPr/>
        <a:lstStyle/>
        <a:p>
          <a:endParaRPr lang="ru-RU"/>
        </a:p>
      </dgm:t>
    </dgm:pt>
    <dgm:pt modelId="{D90C31F7-8353-4342-B8DE-3BB2A1A344EA}" type="sibTrans" cxnId="{EB0882D2-3A9E-4C5D-B927-B994E51EF085}">
      <dgm:prSet/>
      <dgm:spPr/>
      <dgm:t>
        <a:bodyPr/>
        <a:lstStyle/>
        <a:p>
          <a:endParaRPr lang="ru-RU"/>
        </a:p>
      </dgm:t>
    </dgm:pt>
    <dgm:pt modelId="{B13DB019-5BD5-44DB-9DEF-3B4EBCAA4259}">
      <dgm:prSet phldrT="[Текст]"/>
      <dgm:spPr>
        <a:solidFill>
          <a:schemeClr val="accent5"/>
        </a:solidFill>
      </dgm:spPr>
      <dgm:t>
        <a:bodyPr/>
        <a:lstStyle/>
        <a:p>
          <a:pPr algn="ctr"/>
          <a:r>
            <a:rPr lang="ru-RU" b="1" dirty="0" smtClean="0">
              <a:latin typeface="Georgia" panose="02040502050405020303" pitchFamily="18" charset="0"/>
            </a:rPr>
            <a:t>РАЗРАБОТКА ПРОДУКТА</a:t>
          </a:r>
          <a:endParaRPr lang="ru-RU" b="1" dirty="0">
            <a:latin typeface="Georgia" panose="02040502050405020303" pitchFamily="18" charset="0"/>
          </a:endParaRPr>
        </a:p>
      </dgm:t>
    </dgm:pt>
    <dgm:pt modelId="{995E3292-A083-4ABB-843D-EF404442686B}" type="parTrans" cxnId="{EBD99AD1-528A-4359-8A2C-E2459EC841C2}">
      <dgm:prSet/>
      <dgm:spPr/>
      <dgm:t>
        <a:bodyPr/>
        <a:lstStyle/>
        <a:p>
          <a:endParaRPr lang="ru-RU"/>
        </a:p>
      </dgm:t>
    </dgm:pt>
    <dgm:pt modelId="{434D176A-DA8C-4107-9FA4-BB4237CAD80A}" type="sibTrans" cxnId="{EBD99AD1-528A-4359-8A2C-E2459EC841C2}">
      <dgm:prSet/>
      <dgm:spPr/>
      <dgm:t>
        <a:bodyPr/>
        <a:lstStyle/>
        <a:p>
          <a:endParaRPr lang="ru-RU"/>
        </a:p>
      </dgm:t>
    </dgm:pt>
    <dgm:pt modelId="{16DA722E-4671-4EE7-8304-B65AD9B3D4F4}">
      <dgm:prSet phldrT="[Текст]" custT="1"/>
      <dgm:spPr>
        <a:solidFill>
          <a:schemeClr val="accent6"/>
        </a:solidFill>
      </dgm:spPr>
      <dgm:t>
        <a:bodyPr/>
        <a:lstStyle/>
        <a:p>
          <a:pPr algn="ctr"/>
          <a:r>
            <a:rPr lang="ru-RU" sz="2800" b="1" dirty="0" smtClean="0">
              <a:latin typeface="Georgia" panose="02040502050405020303" pitchFamily="18" charset="0"/>
            </a:rPr>
            <a:t>АЛЬФА / БЕТА ТЕСТИРОВАНИЕ</a:t>
          </a:r>
          <a:endParaRPr lang="ru-RU" sz="2800" b="1" dirty="0">
            <a:latin typeface="Georgia" panose="02040502050405020303" pitchFamily="18" charset="0"/>
          </a:endParaRPr>
        </a:p>
      </dgm:t>
    </dgm:pt>
    <dgm:pt modelId="{FC9BECE6-E13D-47CE-A6C0-5A51B1357A28}" type="parTrans" cxnId="{E020E4BA-1CA6-4E5A-BD68-71A9BA4FFEFD}">
      <dgm:prSet/>
      <dgm:spPr/>
      <dgm:t>
        <a:bodyPr/>
        <a:lstStyle/>
        <a:p>
          <a:endParaRPr lang="ru-RU"/>
        </a:p>
      </dgm:t>
    </dgm:pt>
    <dgm:pt modelId="{3093B1A1-6D5E-4CA0-A78A-671F1BB527C5}" type="sibTrans" cxnId="{E020E4BA-1CA6-4E5A-BD68-71A9BA4FFEFD}">
      <dgm:prSet/>
      <dgm:spPr/>
      <dgm:t>
        <a:bodyPr/>
        <a:lstStyle/>
        <a:p>
          <a:endParaRPr lang="ru-RU"/>
        </a:p>
      </dgm:t>
    </dgm:pt>
    <dgm:pt modelId="{A831A0A5-D0C9-4B3D-B4F6-3B5623FA5A1C}">
      <dgm:prSet/>
      <dgm:spPr/>
      <dgm:t>
        <a:bodyPr/>
        <a:lstStyle/>
        <a:p>
          <a:pPr algn="ctr"/>
          <a:r>
            <a:rPr lang="ru-RU" b="1" dirty="0" smtClean="0"/>
            <a:t>ЗАПУСК </a:t>
          </a:r>
          <a:r>
            <a:rPr lang="ru-RU" b="1" dirty="0" smtClean="0">
              <a:latin typeface="Georgia" panose="02040502050405020303" pitchFamily="18" charset="0"/>
            </a:rPr>
            <a:t>ПРОДАЖ</a:t>
          </a:r>
          <a:endParaRPr lang="ru-RU" b="1" dirty="0">
            <a:latin typeface="Georgia" panose="02040502050405020303" pitchFamily="18" charset="0"/>
          </a:endParaRPr>
        </a:p>
      </dgm:t>
    </dgm:pt>
    <dgm:pt modelId="{EF389E98-6AFA-4131-83E4-D55600E6E88E}" type="parTrans" cxnId="{85C8A5D0-5D6D-4822-9372-F89258A3157B}">
      <dgm:prSet/>
      <dgm:spPr/>
      <dgm:t>
        <a:bodyPr/>
        <a:lstStyle/>
        <a:p>
          <a:endParaRPr lang="ru-RU"/>
        </a:p>
      </dgm:t>
    </dgm:pt>
    <dgm:pt modelId="{71F3AE12-6C1F-4ECB-90DC-B7D8F4F961F2}" type="sibTrans" cxnId="{85C8A5D0-5D6D-4822-9372-F89258A3157B}">
      <dgm:prSet/>
      <dgm:spPr/>
      <dgm:t>
        <a:bodyPr/>
        <a:lstStyle/>
        <a:p>
          <a:endParaRPr lang="ru-RU"/>
        </a:p>
      </dgm:t>
    </dgm:pt>
    <dgm:pt modelId="{AD63D042-CD3B-437B-A400-C8BE4860B8DF}">
      <dgm:prSet/>
      <dgm:spPr>
        <a:solidFill>
          <a:srgbClr val="00B0F0"/>
        </a:solidFill>
      </dgm:spPr>
      <dgm:t>
        <a:bodyPr/>
        <a:lstStyle/>
        <a:p>
          <a:pPr algn="ctr"/>
          <a:r>
            <a:rPr lang="ru-RU" b="1" dirty="0" smtClean="0">
              <a:latin typeface="Georgia" panose="02040502050405020303" pitchFamily="18" charset="0"/>
            </a:rPr>
            <a:t>ПОДДЕРЖКА</a:t>
          </a:r>
          <a:r>
            <a:rPr lang="ru-RU" dirty="0" smtClean="0"/>
            <a:t> </a:t>
          </a:r>
          <a:r>
            <a:rPr lang="ru-RU" b="1" dirty="0" smtClean="0">
              <a:latin typeface="Georgia" panose="02040502050405020303" pitchFamily="18" charset="0"/>
            </a:rPr>
            <a:t>ПРОДАЖ</a:t>
          </a:r>
          <a:endParaRPr lang="ru-RU" b="1" dirty="0">
            <a:latin typeface="Georgia" panose="02040502050405020303" pitchFamily="18" charset="0"/>
          </a:endParaRPr>
        </a:p>
      </dgm:t>
    </dgm:pt>
    <dgm:pt modelId="{45469B7D-182B-41AA-9DF3-0E6C4C81E479}" type="parTrans" cxnId="{CB3E98CE-10CA-4A59-8607-A1E46EC196C3}">
      <dgm:prSet/>
      <dgm:spPr/>
      <dgm:t>
        <a:bodyPr/>
        <a:lstStyle/>
        <a:p>
          <a:endParaRPr lang="ru-RU"/>
        </a:p>
      </dgm:t>
    </dgm:pt>
    <dgm:pt modelId="{0ABFF590-FB59-4E3E-B5D4-4379432812BF}" type="sibTrans" cxnId="{CB3E98CE-10CA-4A59-8607-A1E46EC196C3}">
      <dgm:prSet/>
      <dgm:spPr/>
      <dgm:t>
        <a:bodyPr/>
        <a:lstStyle/>
        <a:p>
          <a:endParaRPr lang="ru-RU"/>
        </a:p>
      </dgm:t>
    </dgm:pt>
    <dgm:pt modelId="{54B3A69E-E721-4C09-87CD-218451C03B20}" type="pres">
      <dgm:prSet presAssocID="{6CCF0024-48D9-4D52-B9C5-C1F98611C23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B5199-7011-49D2-84D1-FA3EEAAE5E86}" type="pres">
      <dgm:prSet presAssocID="{6CCF0024-48D9-4D52-B9C5-C1F98611C232}" presName="dummyMaxCanvas" presStyleCnt="0">
        <dgm:presLayoutVars/>
      </dgm:prSet>
      <dgm:spPr/>
    </dgm:pt>
    <dgm:pt modelId="{9D1B9359-3783-4B3B-A4BA-75C9B36E3718}" type="pres">
      <dgm:prSet presAssocID="{6CCF0024-48D9-4D52-B9C5-C1F98611C23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9A7A4-8C1B-4620-9C62-9B6A0B11EE3E}" type="pres">
      <dgm:prSet presAssocID="{6CCF0024-48D9-4D52-B9C5-C1F98611C23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2A18FD-671B-4794-B503-D8263BA3584D}" type="pres">
      <dgm:prSet presAssocID="{6CCF0024-48D9-4D52-B9C5-C1F98611C23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2B21B-1821-4053-A912-D66F9EFC5103}" type="pres">
      <dgm:prSet presAssocID="{6CCF0024-48D9-4D52-B9C5-C1F98611C23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43BCB-67BE-4972-A0E3-6678BDBC6765}" type="pres">
      <dgm:prSet presAssocID="{6CCF0024-48D9-4D52-B9C5-C1F98611C23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749DA-ED7F-40CA-92F3-59EB7C081F8D}" type="pres">
      <dgm:prSet presAssocID="{6CCF0024-48D9-4D52-B9C5-C1F98611C23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649E92-9D5B-4004-819E-D302081382D9}" type="pres">
      <dgm:prSet presAssocID="{6CCF0024-48D9-4D52-B9C5-C1F98611C23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8BFDB-9330-42E4-8411-EF1DE3EBE070}" type="pres">
      <dgm:prSet presAssocID="{6CCF0024-48D9-4D52-B9C5-C1F98611C23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3B090-54AF-416E-B553-E607DA67F515}" type="pres">
      <dgm:prSet presAssocID="{6CCF0024-48D9-4D52-B9C5-C1F98611C23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857D6-C767-4286-AE66-184F77DC1568}" type="pres">
      <dgm:prSet presAssocID="{6CCF0024-48D9-4D52-B9C5-C1F98611C23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BAE759-B82B-4375-8236-7AC17F81211C}" type="pres">
      <dgm:prSet presAssocID="{6CCF0024-48D9-4D52-B9C5-C1F98611C23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4BF50-DDB8-4F91-9998-BAE1172C1418}" type="pres">
      <dgm:prSet presAssocID="{6CCF0024-48D9-4D52-B9C5-C1F98611C23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965D3-3C85-482C-8E30-29C334D1EFA1}" type="pres">
      <dgm:prSet presAssocID="{6CCF0024-48D9-4D52-B9C5-C1F98611C23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947A8-D060-412C-9A3B-1CA5D29717DC}" type="pres">
      <dgm:prSet presAssocID="{6CCF0024-48D9-4D52-B9C5-C1F98611C23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193AFD-9463-48E3-B90B-052A3E135EEF}" type="presOf" srcId="{B13DB019-5BD5-44DB-9DEF-3B4EBCAA4259}" destId="{1019A7A4-8C1B-4620-9C62-9B6A0B11EE3E}" srcOrd="0" destOrd="0" presId="urn:microsoft.com/office/officeart/2005/8/layout/vProcess5"/>
    <dgm:cxn modelId="{E020E4BA-1CA6-4E5A-BD68-71A9BA4FFEFD}" srcId="{6CCF0024-48D9-4D52-B9C5-C1F98611C232}" destId="{16DA722E-4671-4EE7-8304-B65AD9B3D4F4}" srcOrd="2" destOrd="0" parTransId="{FC9BECE6-E13D-47CE-A6C0-5A51B1357A28}" sibTransId="{3093B1A1-6D5E-4CA0-A78A-671F1BB527C5}"/>
    <dgm:cxn modelId="{85C8A5D0-5D6D-4822-9372-F89258A3157B}" srcId="{6CCF0024-48D9-4D52-B9C5-C1F98611C232}" destId="{A831A0A5-D0C9-4B3D-B4F6-3B5623FA5A1C}" srcOrd="3" destOrd="0" parTransId="{EF389E98-6AFA-4131-83E4-D55600E6E88E}" sibTransId="{71F3AE12-6C1F-4ECB-90DC-B7D8F4F961F2}"/>
    <dgm:cxn modelId="{03156797-A426-488E-8DCF-7C76657E250E}" type="presOf" srcId="{9AC3CDE7-B967-44DF-9AFF-010420B9D158}" destId="{9D1B9359-3783-4B3B-A4BA-75C9B36E3718}" srcOrd="0" destOrd="0" presId="urn:microsoft.com/office/officeart/2005/8/layout/vProcess5"/>
    <dgm:cxn modelId="{EBD99AD1-528A-4359-8A2C-E2459EC841C2}" srcId="{6CCF0024-48D9-4D52-B9C5-C1F98611C232}" destId="{B13DB019-5BD5-44DB-9DEF-3B4EBCAA4259}" srcOrd="1" destOrd="0" parTransId="{995E3292-A083-4ABB-843D-EF404442686B}" sibTransId="{434D176A-DA8C-4107-9FA4-BB4237CAD80A}"/>
    <dgm:cxn modelId="{05DE3D39-7383-4F43-ADB8-C12CB91C9813}" type="presOf" srcId="{434D176A-DA8C-4107-9FA4-BB4237CAD80A}" destId="{AC649E92-9D5B-4004-819E-D302081382D9}" srcOrd="0" destOrd="0" presId="urn:microsoft.com/office/officeart/2005/8/layout/vProcess5"/>
    <dgm:cxn modelId="{562F77EF-554A-4FAC-9D95-A272CB435323}" type="presOf" srcId="{A831A0A5-D0C9-4B3D-B4F6-3B5623FA5A1C}" destId="{FAA965D3-3C85-482C-8E30-29C334D1EFA1}" srcOrd="1" destOrd="0" presId="urn:microsoft.com/office/officeart/2005/8/layout/vProcess5"/>
    <dgm:cxn modelId="{6B2540FC-3809-4ADE-BDD5-C5EE0CF2FD45}" type="presOf" srcId="{3093B1A1-6D5E-4CA0-A78A-671F1BB527C5}" destId="{D808BFDB-9330-42E4-8411-EF1DE3EBE070}" srcOrd="0" destOrd="0" presId="urn:microsoft.com/office/officeart/2005/8/layout/vProcess5"/>
    <dgm:cxn modelId="{7F14B241-CFBD-4CB1-8D26-065038AD69D0}" type="presOf" srcId="{71F3AE12-6C1F-4ECB-90DC-B7D8F4F961F2}" destId="{A853B090-54AF-416E-B553-E607DA67F515}" srcOrd="0" destOrd="0" presId="urn:microsoft.com/office/officeart/2005/8/layout/vProcess5"/>
    <dgm:cxn modelId="{A5E111DA-AA4E-46B7-91D1-C52230997CA3}" type="presOf" srcId="{D90C31F7-8353-4342-B8DE-3BB2A1A344EA}" destId="{94E749DA-ED7F-40CA-92F3-59EB7C081F8D}" srcOrd="0" destOrd="0" presId="urn:microsoft.com/office/officeart/2005/8/layout/vProcess5"/>
    <dgm:cxn modelId="{98378B06-3A6D-46D5-9599-FA7B70116674}" type="presOf" srcId="{16DA722E-4671-4EE7-8304-B65AD9B3D4F4}" destId="{022A18FD-671B-4794-B503-D8263BA3584D}" srcOrd="0" destOrd="0" presId="urn:microsoft.com/office/officeart/2005/8/layout/vProcess5"/>
    <dgm:cxn modelId="{CB3E98CE-10CA-4A59-8607-A1E46EC196C3}" srcId="{6CCF0024-48D9-4D52-B9C5-C1F98611C232}" destId="{AD63D042-CD3B-437B-A400-C8BE4860B8DF}" srcOrd="4" destOrd="0" parTransId="{45469B7D-182B-41AA-9DF3-0E6C4C81E479}" sibTransId="{0ABFF590-FB59-4E3E-B5D4-4379432812BF}"/>
    <dgm:cxn modelId="{E8C66FC7-2D6F-4485-867D-33B78D0596B0}" type="presOf" srcId="{B13DB019-5BD5-44DB-9DEF-3B4EBCAA4259}" destId="{DDBAE759-B82B-4375-8236-7AC17F81211C}" srcOrd="1" destOrd="0" presId="urn:microsoft.com/office/officeart/2005/8/layout/vProcess5"/>
    <dgm:cxn modelId="{8CF610C8-F44D-489D-9511-8DF5F1C574E1}" type="presOf" srcId="{9AC3CDE7-B967-44DF-9AFF-010420B9D158}" destId="{3BA857D6-C767-4286-AE66-184F77DC1568}" srcOrd="1" destOrd="0" presId="urn:microsoft.com/office/officeart/2005/8/layout/vProcess5"/>
    <dgm:cxn modelId="{E79A39DB-C796-4B21-B2C3-2EDB6A283E7F}" type="presOf" srcId="{A831A0A5-D0C9-4B3D-B4F6-3B5623FA5A1C}" destId="{7732B21B-1821-4053-A912-D66F9EFC5103}" srcOrd="0" destOrd="0" presId="urn:microsoft.com/office/officeart/2005/8/layout/vProcess5"/>
    <dgm:cxn modelId="{9A40C8D0-D769-4708-AF33-065F3FE2FFED}" type="presOf" srcId="{AD63D042-CD3B-437B-A400-C8BE4860B8DF}" destId="{FAA947A8-D060-412C-9A3B-1CA5D29717DC}" srcOrd="1" destOrd="0" presId="urn:microsoft.com/office/officeart/2005/8/layout/vProcess5"/>
    <dgm:cxn modelId="{EB0882D2-3A9E-4C5D-B927-B994E51EF085}" srcId="{6CCF0024-48D9-4D52-B9C5-C1F98611C232}" destId="{9AC3CDE7-B967-44DF-9AFF-010420B9D158}" srcOrd="0" destOrd="0" parTransId="{574BB288-ACC3-4A53-83A5-6332B0C4E40D}" sibTransId="{D90C31F7-8353-4342-B8DE-3BB2A1A344EA}"/>
    <dgm:cxn modelId="{090C5591-BE9A-46D5-8037-89E67473A810}" type="presOf" srcId="{6CCF0024-48D9-4D52-B9C5-C1F98611C232}" destId="{54B3A69E-E721-4C09-87CD-218451C03B20}" srcOrd="0" destOrd="0" presId="urn:microsoft.com/office/officeart/2005/8/layout/vProcess5"/>
    <dgm:cxn modelId="{1AE55919-F0E5-4A60-883D-BB2F1A9EA1BA}" type="presOf" srcId="{16DA722E-4671-4EE7-8304-B65AD9B3D4F4}" destId="{D314BF50-DDB8-4F91-9998-BAE1172C1418}" srcOrd="1" destOrd="0" presId="urn:microsoft.com/office/officeart/2005/8/layout/vProcess5"/>
    <dgm:cxn modelId="{382E1789-3F98-4C5C-9D47-9E506453CEE9}" type="presOf" srcId="{AD63D042-CD3B-437B-A400-C8BE4860B8DF}" destId="{D5E43BCB-67BE-4972-A0E3-6678BDBC6765}" srcOrd="0" destOrd="0" presId="urn:microsoft.com/office/officeart/2005/8/layout/vProcess5"/>
    <dgm:cxn modelId="{461107E4-397A-459C-A667-8F09206C48B1}" type="presParOf" srcId="{54B3A69E-E721-4C09-87CD-218451C03B20}" destId="{132B5199-7011-49D2-84D1-FA3EEAAE5E86}" srcOrd="0" destOrd="0" presId="urn:microsoft.com/office/officeart/2005/8/layout/vProcess5"/>
    <dgm:cxn modelId="{DA31F77F-8FDC-4E01-91ED-84F39BF01AF0}" type="presParOf" srcId="{54B3A69E-E721-4C09-87CD-218451C03B20}" destId="{9D1B9359-3783-4B3B-A4BA-75C9B36E3718}" srcOrd="1" destOrd="0" presId="urn:microsoft.com/office/officeart/2005/8/layout/vProcess5"/>
    <dgm:cxn modelId="{11676836-1F16-49CF-983D-493926340A75}" type="presParOf" srcId="{54B3A69E-E721-4C09-87CD-218451C03B20}" destId="{1019A7A4-8C1B-4620-9C62-9B6A0B11EE3E}" srcOrd="2" destOrd="0" presId="urn:microsoft.com/office/officeart/2005/8/layout/vProcess5"/>
    <dgm:cxn modelId="{F4F16A19-BD68-4B1E-A54D-C1E33A0875C5}" type="presParOf" srcId="{54B3A69E-E721-4C09-87CD-218451C03B20}" destId="{022A18FD-671B-4794-B503-D8263BA3584D}" srcOrd="3" destOrd="0" presId="urn:microsoft.com/office/officeart/2005/8/layout/vProcess5"/>
    <dgm:cxn modelId="{623938F1-CD4F-4026-9477-127C8FE6BE17}" type="presParOf" srcId="{54B3A69E-E721-4C09-87CD-218451C03B20}" destId="{7732B21B-1821-4053-A912-D66F9EFC5103}" srcOrd="4" destOrd="0" presId="urn:microsoft.com/office/officeart/2005/8/layout/vProcess5"/>
    <dgm:cxn modelId="{65925EBC-DBB8-430F-8D03-C8AEFE722232}" type="presParOf" srcId="{54B3A69E-E721-4C09-87CD-218451C03B20}" destId="{D5E43BCB-67BE-4972-A0E3-6678BDBC6765}" srcOrd="5" destOrd="0" presId="urn:microsoft.com/office/officeart/2005/8/layout/vProcess5"/>
    <dgm:cxn modelId="{AEC17ED2-5A8E-4521-8292-C4F16AD732E8}" type="presParOf" srcId="{54B3A69E-E721-4C09-87CD-218451C03B20}" destId="{94E749DA-ED7F-40CA-92F3-59EB7C081F8D}" srcOrd="6" destOrd="0" presId="urn:microsoft.com/office/officeart/2005/8/layout/vProcess5"/>
    <dgm:cxn modelId="{DCE5E433-58D9-44FC-B7F0-16B63B99872E}" type="presParOf" srcId="{54B3A69E-E721-4C09-87CD-218451C03B20}" destId="{AC649E92-9D5B-4004-819E-D302081382D9}" srcOrd="7" destOrd="0" presId="urn:microsoft.com/office/officeart/2005/8/layout/vProcess5"/>
    <dgm:cxn modelId="{EA13710A-A5B1-4106-A301-CB984D55E043}" type="presParOf" srcId="{54B3A69E-E721-4C09-87CD-218451C03B20}" destId="{D808BFDB-9330-42E4-8411-EF1DE3EBE070}" srcOrd="8" destOrd="0" presId="urn:microsoft.com/office/officeart/2005/8/layout/vProcess5"/>
    <dgm:cxn modelId="{16091427-92EB-4B3D-A525-2239A28877B6}" type="presParOf" srcId="{54B3A69E-E721-4C09-87CD-218451C03B20}" destId="{A853B090-54AF-416E-B553-E607DA67F515}" srcOrd="9" destOrd="0" presId="urn:microsoft.com/office/officeart/2005/8/layout/vProcess5"/>
    <dgm:cxn modelId="{EEC020D2-A560-44FD-95BB-AEE7380E3D51}" type="presParOf" srcId="{54B3A69E-E721-4C09-87CD-218451C03B20}" destId="{3BA857D6-C767-4286-AE66-184F77DC1568}" srcOrd="10" destOrd="0" presId="urn:microsoft.com/office/officeart/2005/8/layout/vProcess5"/>
    <dgm:cxn modelId="{85E84810-64AF-467D-B509-72D75D5C55C0}" type="presParOf" srcId="{54B3A69E-E721-4C09-87CD-218451C03B20}" destId="{DDBAE759-B82B-4375-8236-7AC17F81211C}" srcOrd="11" destOrd="0" presId="urn:microsoft.com/office/officeart/2005/8/layout/vProcess5"/>
    <dgm:cxn modelId="{D628D737-6B13-44E7-8C8A-DF951565B309}" type="presParOf" srcId="{54B3A69E-E721-4C09-87CD-218451C03B20}" destId="{D314BF50-DDB8-4F91-9998-BAE1172C1418}" srcOrd="12" destOrd="0" presId="urn:microsoft.com/office/officeart/2005/8/layout/vProcess5"/>
    <dgm:cxn modelId="{54753502-6B8D-4482-80AC-87E0EF2C1F15}" type="presParOf" srcId="{54B3A69E-E721-4C09-87CD-218451C03B20}" destId="{FAA965D3-3C85-482C-8E30-29C334D1EFA1}" srcOrd="13" destOrd="0" presId="urn:microsoft.com/office/officeart/2005/8/layout/vProcess5"/>
    <dgm:cxn modelId="{B51BEDF7-4D52-4211-BB1B-3DA8A7247E58}" type="presParOf" srcId="{54B3A69E-E721-4C09-87CD-218451C03B20}" destId="{FAA947A8-D060-412C-9A3B-1CA5D29717D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25C760-B50E-41A0-AAC3-2DE22BD0900F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A59C2FD-1CFF-457E-B17E-157EFED94716}">
      <dgm:prSet phldrT="[Текст]" custT="1"/>
      <dgm:spPr/>
      <dgm:t>
        <a:bodyPr/>
        <a:lstStyle/>
        <a:p>
          <a:r>
            <a:rPr lang="en-US" sz="4400" b="1" dirty="0" smtClean="0">
              <a:latin typeface="Georgia" panose="02040502050405020303" pitchFamily="18" charset="0"/>
            </a:rPr>
            <a:t>TAM</a:t>
          </a:r>
          <a:endParaRPr lang="ru-RU" sz="4400" b="1" dirty="0">
            <a:latin typeface="Georgia" panose="02040502050405020303" pitchFamily="18" charset="0"/>
          </a:endParaRPr>
        </a:p>
      </dgm:t>
    </dgm:pt>
    <dgm:pt modelId="{1A7E426B-F66C-4F6C-BAEE-8CF7F02E992D}" type="parTrans" cxnId="{B7613B60-FD00-45BD-A828-2B4CBDFE5603}">
      <dgm:prSet/>
      <dgm:spPr/>
      <dgm:t>
        <a:bodyPr/>
        <a:lstStyle/>
        <a:p>
          <a:endParaRPr lang="ru-RU"/>
        </a:p>
      </dgm:t>
    </dgm:pt>
    <dgm:pt modelId="{509616B6-DEEA-43BA-B048-4ACC921AE7EB}" type="sibTrans" cxnId="{B7613B60-FD00-45BD-A828-2B4CBDFE5603}">
      <dgm:prSet/>
      <dgm:spPr/>
      <dgm:t>
        <a:bodyPr/>
        <a:lstStyle/>
        <a:p>
          <a:endParaRPr lang="ru-RU"/>
        </a:p>
      </dgm:t>
    </dgm:pt>
    <dgm:pt modelId="{3055B7BF-490A-4B9C-A8A4-C47ECDB41728}">
      <dgm:prSet phldrT="[Текст]" custT="1"/>
      <dgm:spPr/>
      <dgm:t>
        <a:bodyPr/>
        <a:lstStyle/>
        <a:p>
          <a:r>
            <a:rPr lang="en-US" sz="4400" b="1" dirty="0" smtClean="0">
              <a:latin typeface="Georgia" panose="02040502050405020303" pitchFamily="18" charset="0"/>
            </a:rPr>
            <a:t>SAM</a:t>
          </a:r>
          <a:endParaRPr lang="ru-RU" sz="4400" b="1" dirty="0">
            <a:latin typeface="Georgia" panose="02040502050405020303" pitchFamily="18" charset="0"/>
          </a:endParaRPr>
        </a:p>
      </dgm:t>
    </dgm:pt>
    <dgm:pt modelId="{F6CEB40F-C607-4E88-A4B0-2BBAE7C9BB17}" type="parTrans" cxnId="{5E29FC95-CCDD-4FCB-8BCB-9256702FE895}">
      <dgm:prSet/>
      <dgm:spPr/>
      <dgm:t>
        <a:bodyPr/>
        <a:lstStyle/>
        <a:p>
          <a:endParaRPr lang="ru-RU"/>
        </a:p>
      </dgm:t>
    </dgm:pt>
    <dgm:pt modelId="{8EA188A0-8101-464B-B921-E00B8819726F}" type="sibTrans" cxnId="{5E29FC95-CCDD-4FCB-8BCB-9256702FE895}">
      <dgm:prSet/>
      <dgm:spPr/>
      <dgm:t>
        <a:bodyPr/>
        <a:lstStyle/>
        <a:p>
          <a:endParaRPr lang="ru-RU"/>
        </a:p>
      </dgm:t>
    </dgm:pt>
    <dgm:pt modelId="{575A5A60-2D86-4E89-BCB3-66A463BD85DD}">
      <dgm:prSet phldrT="[Текст]" custT="1"/>
      <dgm:spPr/>
      <dgm:t>
        <a:bodyPr/>
        <a:lstStyle/>
        <a:p>
          <a:r>
            <a:rPr lang="ru-RU" sz="2800" b="1" dirty="0" smtClean="0">
              <a:latin typeface="Georgia" panose="02040502050405020303" pitchFamily="18" charset="0"/>
            </a:rPr>
            <a:t>Целевой рынок</a:t>
          </a:r>
          <a:endParaRPr lang="ru-RU" sz="2800" b="1" dirty="0">
            <a:latin typeface="Georgia" panose="02040502050405020303" pitchFamily="18" charset="0"/>
          </a:endParaRPr>
        </a:p>
      </dgm:t>
    </dgm:pt>
    <dgm:pt modelId="{B7B44EA8-C906-4F19-84EC-CA2A3E0F5389}" type="parTrans" cxnId="{DA99659C-48F2-45FD-9FB4-745247D7C323}">
      <dgm:prSet/>
      <dgm:spPr/>
      <dgm:t>
        <a:bodyPr/>
        <a:lstStyle/>
        <a:p>
          <a:endParaRPr lang="ru-RU"/>
        </a:p>
      </dgm:t>
    </dgm:pt>
    <dgm:pt modelId="{DBD9DAAD-93F3-4581-BF0C-7EBAB85E38C9}" type="sibTrans" cxnId="{DA99659C-48F2-45FD-9FB4-745247D7C323}">
      <dgm:prSet/>
      <dgm:spPr/>
      <dgm:t>
        <a:bodyPr/>
        <a:lstStyle/>
        <a:p>
          <a:endParaRPr lang="ru-RU"/>
        </a:p>
      </dgm:t>
    </dgm:pt>
    <dgm:pt modelId="{1428A025-F6DF-40CE-BB49-7B300F6493B3}" type="pres">
      <dgm:prSet presAssocID="{8625C760-B50E-41A0-AAC3-2DE22BD0900F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67B143-A379-45B4-8A44-A25CBBBB44DC}" type="pres">
      <dgm:prSet presAssocID="{8625C760-B50E-41A0-AAC3-2DE22BD0900F}" presName="comp1" presStyleCnt="0"/>
      <dgm:spPr/>
    </dgm:pt>
    <dgm:pt modelId="{0F7F81F2-DA62-4989-BEA1-BA3102AC267A}" type="pres">
      <dgm:prSet presAssocID="{8625C760-B50E-41A0-AAC3-2DE22BD0900F}" presName="circle1" presStyleLbl="node1" presStyleIdx="0" presStyleCnt="3"/>
      <dgm:spPr/>
      <dgm:t>
        <a:bodyPr/>
        <a:lstStyle/>
        <a:p>
          <a:endParaRPr lang="ru-RU"/>
        </a:p>
      </dgm:t>
    </dgm:pt>
    <dgm:pt modelId="{4548C592-0B60-40C9-8D18-BEBE3F46A24C}" type="pres">
      <dgm:prSet presAssocID="{8625C760-B50E-41A0-AAC3-2DE22BD0900F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648B8-F55C-4095-A376-8145B8FEA34E}" type="pres">
      <dgm:prSet presAssocID="{8625C760-B50E-41A0-AAC3-2DE22BD0900F}" presName="comp2" presStyleCnt="0"/>
      <dgm:spPr/>
    </dgm:pt>
    <dgm:pt modelId="{102006B5-4453-4BC4-8055-278406DC5071}" type="pres">
      <dgm:prSet presAssocID="{8625C760-B50E-41A0-AAC3-2DE22BD0900F}" presName="circle2" presStyleLbl="node1" presStyleIdx="1" presStyleCnt="3"/>
      <dgm:spPr/>
      <dgm:t>
        <a:bodyPr/>
        <a:lstStyle/>
        <a:p>
          <a:endParaRPr lang="ru-RU"/>
        </a:p>
      </dgm:t>
    </dgm:pt>
    <dgm:pt modelId="{3FBFBDE2-F060-4274-9B15-0315B937D249}" type="pres">
      <dgm:prSet presAssocID="{8625C760-B50E-41A0-AAC3-2DE22BD0900F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94747-2E5F-47F4-B896-4B007B049596}" type="pres">
      <dgm:prSet presAssocID="{8625C760-B50E-41A0-AAC3-2DE22BD0900F}" presName="comp3" presStyleCnt="0"/>
      <dgm:spPr/>
    </dgm:pt>
    <dgm:pt modelId="{81EF9A96-E552-499B-90F8-2590D2FD2204}" type="pres">
      <dgm:prSet presAssocID="{8625C760-B50E-41A0-AAC3-2DE22BD0900F}" presName="circle3" presStyleLbl="node1" presStyleIdx="2" presStyleCnt="3"/>
      <dgm:spPr/>
      <dgm:t>
        <a:bodyPr/>
        <a:lstStyle/>
        <a:p>
          <a:endParaRPr lang="ru-RU"/>
        </a:p>
      </dgm:t>
    </dgm:pt>
    <dgm:pt modelId="{3EC02B95-0A07-4CAD-BC92-7BE0493753B6}" type="pres">
      <dgm:prSet presAssocID="{8625C760-B50E-41A0-AAC3-2DE22BD0900F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29FC95-CCDD-4FCB-8BCB-9256702FE895}" srcId="{8625C760-B50E-41A0-AAC3-2DE22BD0900F}" destId="{3055B7BF-490A-4B9C-A8A4-C47ECDB41728}" srcOrd="1" destOrd="0" parTransId="{F6CEB40F-C607-4E88-A4B0-2BBAE7C9BB17}" sibTransId="{8EA188A0-8101-464B-B921-E00B8819726F}"/>
    <dgm:cxn modelId="{80F79AB9-F859-49C7-8542-748A927B720F}" type="presOf" srcId="{3055B7BF-490A-4B9C-A8A4-C47ECDB41728}" destId="{102006B5-4453-4BC4-8055-278406DC5071}" srcOrd="0" destOrd="0" presId="urn:microsoft.com/office/officeart/2005/8/layout/venn2"/>
    <dgm:cxn modelId="{6AA8683A-5118-4A22-82CD-7418EBB44E1B}" type="presOf" srcId="{3055B7BF-490A-4B9C-A8A4-C47ECDB41728}" destId="{3FBFBDE2-F060-4274-9B15-0315B937D249}" srcOrd="1" destOrd="0" presId="urn:microsoft.com/office/officeart/2005/8/layout/venn2"/>
    <dgm:cxn modelId="{1237C901-908F-4153-8731-DEB49B797BD2}" type="presOf" srcId="{575A5A60-2D86-4E89-BCB3-66A463BD85DD}" destId="{81EF9A96-E552-499B-90F8-2590D2FD2204}" srcOrd="0" destOrd="0" presId="urn:microsoft.com/office/officeart/2005/8/layout/venn2"/>
    <dgm:cxn modelId="{B7613B60-FD00-45BD-A828-2B4CBDFE5603}" srcId="{8625C760-B50E-41A0-AAC3-2DE22BD0900F}" destId="{4A59C2FD-1CFF-457E-B17E-157EFED94716}" srcOrd="0" destOrd="0" parTransId="{1A7E426B-F66C-4F6C-BAEE-8CF7F02E992D}" sibTransId="{509616B6-DEEA-43BA-B048-4ACC921AE7EB}"/>
    <dgm:cxn modelId="{8A81D7B7-5C74-495C-BD1F-671F66FF1AE9}" type="presOf" srcId="{4A59C2FD-1CFF-457E-B17E-157EFED94716}" destId="{0F7F81F2-DA62-4989-BEA1-BA3102AC267A}" srcOrd="0" destOrd="0" presId="urn:microsoft.com/office/officeart/2005/8/layout/venn2"/>
    <dgm:cxn modelId="{DA99659C-48F2-45FD-9FB4-745247D7C323}" srcId="{8625C760-B50E-41A0-AAC3-2DE22BD0900F}" destId="{575A5A60-2D86-4E89-BCB3-66A463BD85DD}" srcOrd="2" destOrd="0" parTransId="{B7B44EA8-C906-4F19-84EC-CA2A3E0F5389}" sibTransId="{DBD9DAAD-93F3-4581-BF0C-7EBAB85E38C9}"/>
    <dgm:cxn modelId="{8FFAF087-05F9-4936-B223-D93B8C2A0636}" type="presOf" srcId="{8625C760-B50E-41A0-AAC3-2DE22BD0900F}" destId="{1428A025-F6DF-40CE-BB49-7B300F6493B3}" srcOrd="0" destOrd="0" presId="urn:microsoft.com/office/officeart/2005/8/layout/venn2"/>
    <dgm:cxn modelId="{C8882F92-2EB3-42E7-B9B8-5D2AF66C6827}" type="presOf" srcId="{4A59C2FD-1CFF-457E-B17E-157EFED94716}" destId="{4548C592-0B60-40C9-8D18-BEBE3F46A24C}" srcOrd="1" destOrd="0" presId="urn:microsoft.com/office/officeart/2005/8/layout/venn2"/>
    <dgm:cxn modelId="{0225D56C-0D7B-47FE-958C-CA26F5ACF609}" type="presOf" srcId="{575A5A60-2D86-4E89-BCB3-66A463BD85DD}" destId="{3EC02B95-0A07-4CAD-BC92-7BE0493753B6}" srcOrd="1" destOrd="0" presId="urn:microsoft.com/office/officeart/2005/8/layout/venn2"/>
    <dgm:cxn modelId="{4E74FF39-EF8F-4741-B709-8DF082665597}" type="presParOf" srcId="{1428A025-F6DF-40CE-BB49-7B300F6493B3}" destId="{2C67B143-A379-45B4-8A44-A25CBBBB44DC}" srcOrd="0" destOrd="0" presId="urn:microsoft.com/office/officeart/2005/8/layout/venn2"/>
    <dgm:cxn modelId="{D6749FF1-6A9B-460F-9175-A17D83F4E453}" type="presParOf" srcId="{2C67B143-A379-45B4-8A44-A25CBBBB44DC}" destId="{0F7F81F2-DA62-4989-BEA1-BA3102AC267A}" srcOrd="0" destOrd="0" presId="urn:microsoft.com/office/officeart/2005/8/layout/venn2"/>
    <dgm:cxn modelId="{04EED2E1-E23A-42E5-A2B4-CB19797EC55E}" type="presParOf" srcId="{2C67B143-A379-45B4-8A44-A25CBBBB44DC}" destId="{4548C592-0B60-40C9-8D18-BEBE3F46A24C}" srcOrd="1" destOrd="0" presId="urn:microsoft.com/office/officeart/2005/8/layout/venn2"/>
    <dgm:cxn modelId="{CB2EFB6B-147A-4C46-B589-CFB2C82612A1}" type="presParOf" srcId="{1428A025-F6DF-40CE-BB49-7B300F6493B3}" destId="{142648B8-F55C-4095-A376-8145B8FEA34E}" srcOrd="1" destOrd="0" presId="urn:microsoft.com/office/officeart/2005/8/layout/venn2"/>
    <dgm:cxn modelId="{ADFBE297-817E-4E8E-A5C2-DD548A95BE78}" type="presParOf" srcId="{142648B8-F55C-4095-A376-8145B8FEA34E}" destId="{102006B5-4453-4BC4-8055-278406DC5071}" srcOrd="0" destOrd="0" presId="urn:microsoft.com/office/officeart/2005/8/layout/venn2"/>
    <dgm:cxn modelId="{FE58D3BD-A8FC-4769-BCC2-AE1145157A54}" type="presParOf" srcId="{142648B8-F55C-4095-A376-8145B8FEA34E}" destId="{3FBFBDE2-F060-4274-9B15-0315B937D249}" srcOrd="1" destOrd="0" presId="urn:microsoft.com/office/officeart/2005/8/layout/venn2"/>
    <dgm:cxn modelId="{1A852786-D0E4-4F83-B2B6-DC33AE234195}" type="presParOf" srcId="{1428A025-F6DF-40CE-BB49-7B300F6493B3}" destId="{FA694747-2E5F-47F4-B896-4B007B049596}" srcOrd="2" destOrd="0" presId="urn:microsoft.com/office/officeart/2005/8/layout/venn2"/>
    <dgm:cxn modelId="{1B7246AB-0B89-4CCF-AD7B-660C508A86BD}" type="presParOf" srcId="{FA694747-2E5F-47F4-B896-4B007B049596}" destId="{81EF9A96-E552-499B-90F8-2590D2FD2204}" srcOrd="0" destOrd="0" presId="urn:microsoft.com/office/officeart/2005/8/layout/venn2"/>
    <dgm:cxn modelId="{0E105D12-9C45-4C85-B767-9FFB278A28F3}" type="presParOf" srcId="{FA694747-2E5F-47F4-B896-4B007B049596}" destId="{3EC02B95-0A07-4CAD-BC92-7BE0493753B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443C90-9098-465A-857C-FD34A2327104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8D70154A-D295-4632-8FE0-70A851FECF02}">
      <dgm:prSet phldrT="[Текст]" custT="1"/>
      <dgm:spPr/>
      <dgm:t>
        <a:bodyPr/>
        <a:lstStyle/>
        <a:p>
          <a:r>
            <a:rPr lang="ru-RU" sz="2300" b="1" dirty="0" smtClean="0">
              <a:latin typeface="Comic Sans MS" panose="030F0702030302020204" pitchFamily="66" charset="0"/>
            </a:rPr>
            <a:t>Функциональность </a:t>
          </a:r>
          <a:r>
            <a:rPr lang="en-US" sz="2300" b="1" dirty="0" smtClean="0">
              <a:latin typeface="Comic Sans MS" panose="030F0702030302020204" pitchFamily="66" charset="0"/>
            </a:rPr>
            <a:t>(TECH)</a:t>
          </a:r>
          <a:endParaRPr lang="ru-RU" sz="2300" b="1" dirty="0">
            <a:latin typeface="Comic Sans MS" panose="030F0702030302020204" pitchFamily="66" charset="0"/>
          </a:endParaRPr>
        </a:p>
      </dgm:t>
    </dgm:pt>
    <dgm:pt modelId="{F212932A-4568-4D72-804A-52A5858C7F36}" type="parTrans" cxnId="{C7E4411A-9489-4E00-A5FA-FCD49C6E7B38}">
      <dgm:prSet/>
      <dgm:spPr/>
      <dgm:t>
        <a:bodyPr/>
        <a:lstStyle/>
        <a:p>
          <a:endParaRPr lang="ru-RU"/>
        </a:p>
      </dgm:t>
    </dgm:pt>
    <dgm:pt modelId="{08C3CC88-19FE-495D-A5BF-541F169D2043}" type="sibTrans" cxnId="{C7E4411A-9489-4E00-A5FA-FCD49C6E7B38}">
      <dgm:prSet/>
      <dgm:spPr/>
      <dgm:t>
        <a:bodyPr/>
        <a:lstStyle/>
        <a:p>
          <a:endParaRPr lang="ru-RU"/>
        </a:p>
      </dgm:t>
    </dgm:pt>
    <dgm:pt modelId="{32612AE3-F9D4-4FAD-A1BF-315940319154}">
      <dgm:prSet phldrT="[Текст]" custT="1"/>
      <dgm:spPr/>
      <dgm:t>
        <a:bodyPr/>
        <a:lstStyle/>
        <a:p>
          <a:r>
            <a:rPr lang="ru-RU" sz="2300" b="1" dirty="0" smtClean="0">
              <a:latin typeface="Comic Sans MS" panose="030F0702030302020204" pitchFamily="66" charset="0"/>
            </a:rPr>
            <a:t>Удобство пользования</a:t>
          </a:r>
          <a:r>
            <a:rPr lang="en-US" sz="2300" b="1" dirty="0" smtClean="0">
              <a:latin typeface="Comic Sans MS" panose="030F0702030302020204" pitchFamily="66" charset="0"/>
            </a:rPr>
            <a:t> (UX)</a:t>
          </a:r>
          <a:endParaRPr lang="ru-RU" sz="2300" b="1" dirty="0">
            <a:latin typeface="Comic Sans MS" panose="030F0702030302020204" pitchFamily="66" charset="0"/>
          </a:endParaRPr>
        </a:p>
      </dgm:t>
    </dgm:pt>
    <dgm:pt modelId="{D01CDF44-3DCE-427C-B342-15C5EE48CBAF}" type="parTrans" cxnId="{0CF03BDE-1D9A-4F1C-A5B2-F32FC878EBD9}">
      <dgm:prSet/>
      <dgm:spPr/>
      <dgm:t>
        <a:bodyPr/>
        <a:lstStyle/>
        <a:p>
          <a:endParaRPr lang="ru-RU"/>
        </a:p>
      </dgm:t>
    </dgm:pt>
    <dgm:pt modelId="{ADA52D03-27C1-4AE7-90BB-031E30EA4F40}" type="sibTrans" cxnId="{0CF03BDE-1D9A-4F1C-A5B2-F32FC878EBD9}">
      <dgm:prSet/>
      <dgm:spPr/>
      <dgm:t>
        <a:bodyPr/>
        <a:lstStyle/>
        <a:p>
          <a:endParaRPr lang="ru-RU"/>
        </a:p>
      </dgm:t>
    </dgm:pt>
    <dgm:pt modelId="{9C21E3B0-B84A-4131-9C5E-9E67D2A86562}">
      <dgm:prSet phldrT="[Текст]" custT="1"/>
      <dgm:spPr/>
      <dgm:t>
        <a:bodyPr/>
        <a:lstStyle/>
        <a:p>
          <a:r>
            <a:rPr lang="ru-RU" sz="2300" b="1" dirty="0" smtClean="0">
              <a:latin typeface="Comic Sans MS" panose="030F0702030302020204" pitchFamily="66" charset="0"/>
            </a:rPr>
            <a:t>Окупаемость (</a:t>
          </a:r>
          <a:r>
            <a:rPr lang="en-US" sz="2300" b="1" dirty="0" smtClean="0">
              <a:latin typeface="Comic Sans MS" panose="030F0702030302020204" pitchFamily="66" charset="0"/>
            </a:rPr>
            <a:t>Business</a:t>
          </a:r>
          <a:r>
            <a:rPr lang="ru-RU" sz="2300" b="1" dirty="0" smtClean="0">
              <a:latin typeface="Comic Sans MS" panose="030F0702030302020204" pitchFamily="66" charset="0"/>
            </a:rPr>
            <a:t>)</a:t>
          </a:r>
          <a:endParaRPr lang="ru-RU" sz="2300" b="1" dirty="0">
            <a:latin typeface="Comic Sans MS" panose="030F0702030302020204" pitchFamily="66" charset="0"/>
          </a:endParaRPr>
        </a:p>
      </dgm:t>
    </dgm:pt>
    <dgm:pt modelId="{F11E171A-2F27-4236-90FA-CC2DA96948E0}" type="parTrans" cxnId="{D2EE9C3D-FA82-4E19-835B-5AF326C3D9CD}">
      <dgm:prSet/>
      <dgm:spPr/>
      <dgm:t>
        <a:bodyPr/>
        <a:lstStyle/>
        <a:p>
          <a:endParaRPr lang="ru-RU"/>
        </a:p>
      </dgm:t>
    </dgm:pt>
    <dgm:pt modelId="{F7F20493-B017-4309-AB59-737395B2927B}" type="sibTrans" cxnId="{D2EE9C3D-FA82-4E19-835B-5AF326C3D9CD}">
      <dgm:prSet/>
      <dgm:spPr/>
      <dgm:t>
        <a:bodyPr/>
        <a:lstStyle/>
        <a:p>
          <a:endParaRPr lang="ru-RU"/>
        </a:p>
      </dgm:t>
    </dgm:pt>
    <dgm:pt modelId="{8CB7EE91-1FD0-4BFC-962E-BE63C8B5F75B}" type="pres">
      <dgm:prSet presAssocID="{64443C90-9098-465A-857C-FD34A2327104}" presName="compositeShape" presStyleCnt="0">
        <dgm:presLayoutVars>
          <dgm:chMax val="7"/>
          <dgm:dir/>
          <dgm:resizeHandles val="exact"/>
        </dgm:presLayoutVars>
      </dgm:prSet>
      <dgm:spPr/>
    </dgm:pt>
    <dgm:pt modelId="{902BD2D3-D0DE-4F9A-8DB0-E5E8C80D9D97}" type="pres">
      <dgm:prSet presAssocID="{8D70154A-D295-4632-8FE0-70A851FECF02}" presName="circ1" presStyleLbl="vennNode1" presStyleIdx="0" presStyleCnt="3"/>
      <dgm:spPr/>
      <dgm:t>
        <a:bodyPr/>
        <a:lstStyle/>
        <a:p>
          <a:endParaRPr lang="ru-RU"/>
        </a:p>
      </dgm:t>
    </dgm:pt>
    <dgm:pt modelId="{C43ABCB7-D102-4B88-BCF5-0B72317105E6}" type="pres">
      <dgm:prSet presAssocID="{8D70154A-D295-4632-8FE0-70A851FECF0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7080D-704D-4984-B314-11F64BBE78D6}" type="pres">
      <dgm:prSet presAssocID="{32612AE3-F9D4-4FAD-A1BF-315940319154}" presName="circ2" presStyleLbl="vennNode1" presStyleIdx="1" presStyleCnt="3"/>
      <dgm:spPr/>
      <dgm:t>
        <a:bodyPr/>
        <a:lstStyle/>
        <a:p>
          <a:endParaRPr lang="ru-RU"/>
        </a:p>
      </dgm:t>
    </dgm:pt>
    <dgm:pt modelId="{DDF1A097-4318-4645-B373-1C6F80BF09FC}" type="pres">
      <dgm:prSet presAssocID="{32612AE3-F9D4-4FAD-A1BF-31594031915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4C1AD-5D62-4147-869B-76C44B030B9F}" type="pres">
      <dgm:prSet presAssocID="{9C21E3B0-B84A-4131-9C5E-9E67D2A86562}" presName="circ3" presStyleLbl="vennNode1" presStyleIdx="2" presStyleCnt="3"/>
      <dgm:spPr/>
      <dgm:t>
        <a:bodyPr/>
        <a:lstStyle/>
        <a:p>
          <a:endParaRPr lang="ru-RU"/>
        </a:p>
      </dgm:t>
    </dgm:pt>
    <dgm:pt modelId="{F2A4367F-6E60-4098-9F27-42EAC95DEDEE}" type="pres">
      <dgm:prSet presAssocID="{9C21E3B0-B84A-4131-9C5E-9E67D2A8656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5216E6-7137-410C-A9AB-05A7AC2966FF}" type="presOf" srcId="{9C21E3B0-B84A-4131-9C5E-9E67D2A86562}" destId="{F2A4367F-6E60-4098-9F27-42EAC95DEDEE}" srcOrd="1" destOrd="0" presId="urn:microsoft.com/office/officeart/2005/8/layout/venn1"/>
    <dgm:cxn modelId="{BB8CFA6D-9812-46E4-805C-933F4A381621}" type="presOf" srcId="{32612AE3-F9D4-4FAD-A1BF-315940319154}" destId="{FE87080D-704D-4984-B314-11F64BBE78D6}" srcOrd="0" destOrd="0" presId="urn:microsoft.com/office/officeart/2005/8/layout/venn1"/>
    <dgm:cxn modelId="{D2EE9C3D-FA82-4E19-835B-5AF326C3D9CD}" srcId="{64443C90-9098-465A-857C-FD34A2327104}" destId="{9C21E3B0-B84A-4131-9C5E-9E67D2A86562}" srcOrd="2" destOrd="0" parTransId="{F11E171A-2F27-4236-90FA-CC2DA96948E0}" sibTransId="{F7F20493-B017-4309-AB59-737395B2927B}"/>
    <dgm:cxn modelId="{0CF03BDE-1D9A-4F1C-A5B2-F32FC878EBD9}" srcId="{64443C90-9098-465A-857C-FD34A2327104}" destId="{32612AE3-F9D4-4FAD-A1BF-315940319154}" srcOrd="1" destOrd="0" parTransId="{D01CDF44-3DCE-427C-B342-15C5EE48CBAF}" sibTransId="{ADA52D03-27C1-4AE7-90BB-031E30EA4F40}"/>
    <dgm:cxn modelId="{C4C93B37-06EF-41A3-B827-96E6D38EC98A}" type="presOf" srcId="{9C21E3B0-B84A-4131-9C5E-9E67D2A86562}" destId="{AE44C1AD-5D62-4147-869B-76C44B030B9F}" srcOrd="0" destOrd="0" presId="urn:microsoft.com/office/officeart/2005/8/layout/venn1"/>
    <dgm:cxn modelId="{C7E4411A-9489-4E00-A5FA-FCD49C6E7B38}" srcId="{64443C90-9098-465A-857C-FD34A2327104}" destId="{8D70154A-D295-4632-8FE0-70A851FECF02}" srcOrd="0" destOrd="0" parTransId="{F212932A-4568-4D72-804A-52A5858C7F36}" sibTransId="{08C3CC88-19FE-495D-A5BF-541F169D2043}"/>
    <dgm:cxn modelId="{DD4C0C67-66EF-4A42-B35C-349EEC34F488}" type="presOf" srcId="{8D70154A-D295-4632-8FE0-70A851FECF02}" destId="{902BD2D3-D0DE-4F9A-8DB0-E5E8C80D9D97}" srcOrd="0" destOrd="0" presId="urn:microsoft.com/office/officeart/2005/8/layout/venn1"/>
    <dgm:cxn modelId="{69C5D0A5-3346-4BDA-B2D7-0F93418BF497}" type="presOf" srcId="{64443C90-9098-465A-857C-FD34A2327104}" destId="{8CB7EE91-1FD0-4BFC-962E-BE63C8B5F75B}" srcOrd="0" destOrd="0" presId="urn:microsoft.com/office/officeart/2005/8/layout/venn1"/>
    <dgm:cxn modelId="{2A07440C-4AFD-46E6-9AB1-E36A4E1BBEEC}" type="presOf" srcId="{8D70154A-D295-4632-8FE0-70A851FECF02}" destId="{C43ABCB7-D102-4B88-BCF5-0B72317105E6}" srcOrd="1" destOrd="0" presId="urn:microsoft.com/office/officeart/2005/8/layout/venn1"/>
    <dgm:cxn modelId="{9AA4A8B4-E149-4459-8848-2B2B776E39D3}" type="presOf" srcId="{32612AE3-F9D4-4FAD-A1BF-315940319154}" destId="{DDF1A097-4318-4645-B373-1C6F80BF09FC}" srcOrd="1" destOrd="0" presId="urn:microsoft.com/office/officeart/2005/8/layout/venn1"/>
    <dgm:cxn modelId="{A393CB92-D830-496F-957C-89CF8C11B8D3}" type="presParOf" srcId="{8CB7EE91-1FD0-4BFC-962E-BE63C8B5F75B}" destId="{902BD2D3-D0DE-4F9A-8DB0-E5E8C80D9D97}" srcOrd="0" destOrd="0" presId="urn:microsoft.com/office/officeart/2005/8/layout/venn1"/>
    <dgm:cxn modelId="{7E34B848-9443-49FF-847F-CEF2ACAFA5D5}" type="presParOf" srcId="{8CB7EE91-1FD0-4BFC-962E-BE63C8B5F75B}" destId="{C43ABCB7-D102-4B88-BCF5-0B72317105E6}" srcOrd="1" destOrd="0" presId="urn:microsoft.com/office/officeart/2005/8/layout/venn1"/>
    <dgm:cxn modelId="{459FF951-F84B-453A-9600-53B0FB1621E3}" type="presParOf" srcId="{8CB7EE91-1FD0-4BFC-962E-BE63C8B5F75B}" destId="{FE87080D-704D-4984-B314-11F64BBE78D6}" srcOrd="2" destOrd="0" presId="urn:microsoft.com/office/officeart/2005/8/layout/venn1"/>
    <dgm:cxn modelId="{4F50427E-AFCB-460F-A858-0E1215EF0D11}" type="presParOf" srcId="{8CB7EE91-1FD0-4BFC-962E-BE63C8B5F75B}" destId="{DDF1A097-4318-4645-B373-1C6F80BF09FC}" srcOrd="3" destOrd="0" presId="urn:microsoft.com/office/officeart/2005/8/layout/venn1"/>
    <dgm:cxn modelId="{5C767791-86E9-4E64-940D-EEC6131745FA}" type="presParOf" srcId="{8CB7EE91-1FD0-4BFC-962E-BE63C8B5F75B}" destId="{AE44C1AD-5D62-4147-869B-76C44B030B9F}" srcOrd="4" destOrd="0" presId="urn:microsoft.com/office/officeart/2005/8/layout/venn1"/>
    <dgm:cxn modelId="{A8341830-C4D9-4AC2-AE63-2364EDA7699E}" type="presParOf" srcId="{8CB7EE91-1FD0-4BFC-962E-BE63C8B5F75B}" destId="{F2A4367F-6E60-4098-9F27-42EAC95DED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ADECFF-C1E6-41B7-861F-BE2B26CDAB05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F848B8F-24F3-4766-A59C-71045DA4FEF0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438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698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213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559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117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325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85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808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139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45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902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909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959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640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5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7311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80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39422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12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029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660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1845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962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707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378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0790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55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5362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258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958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133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66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2869989-EB00-4EE7-BCB5-25BDC5BB29F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8811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4719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837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8226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1942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508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563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2587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856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4180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36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32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3300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243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8930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6558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3720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8906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8470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4951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2751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768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0968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1220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7821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1818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6009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7852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40291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1020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1704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6440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846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5462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7968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5267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7599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9588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8747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3581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9513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272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2958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21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172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36265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9894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6430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217447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594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48433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70058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2803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9486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89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607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4243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ru-RU" smtClean="0"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536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Прямая соединительная линия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Группа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Прямая соединительная линия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Группа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Прямая соединительная линия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Группа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Группа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Прямая соединительная линия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D30A75-6773-4051-8E3B-50DEBD5B27F5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928C6E-EC50-49F1-B95C-FD73C1D14895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9ED9D4-4098-4CD3-A9A7-C343301264F2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Прямая соединительная линия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Прямая соединительная линия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Группа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Прямая соединительная линия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Группа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Прямая соединительная линия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Группа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Прямая соединительная линия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cxnSp>
        <p:nvCxnSpPr>
          <p:cNvPr id="58" name="Прямая соединительная линия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7FFE1D-B4BF-42B3-9799-021BB66D51E4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3AC169-0119-4659-9B73-547F9C11A152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E940F-5E05-43A4-90CE-E7C7653F1C67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Группа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Прямая соединительная линия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Прямая соединительная линия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единительная линия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Прямая соединительная линия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Прямая соединительная линия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единительная линия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Прямая соединительная линия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Прямая соединительная линия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единительная линия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единительная линия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Прямая соединительная линия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Группа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Прямая соединительная линия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Прямая соединительная линия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Прямая соединительная линия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Прямая соединительная линия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Группа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Прямая соединительная линия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Прямая соединительная линия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Прямая соединительная линия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Прямая соединительная линия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Прямая соединительная линия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Прямая соединительная линия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Прямая соединительная линия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Прямая соединительная линия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Группа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Прямая соединительная линия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Прямая соединительная линия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Прямая соединительная линия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Прямая соединительная линия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Прямая соединительная линия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Группа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Прямая соединительная линия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Прямая соединительная линия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Прямая соединительная линия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Прямая соединительная линия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Прямая соединительная линия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Прямая соединительная линия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Прямая соединительная линия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Нижний колонтитул 2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12" name="Дата 2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01554F-F072-4658-949A-7A94F490DB04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214" name="Номер слайда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Группа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Группа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Группа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Группа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Прямая соединительная линия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Прямоугольник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cxnSp>
        <p:nvCxnSpPr>
          <p:cNvPr id="60" name="Прямая соединительная линия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B0BFD1E-E11D-434C-9F87-0B5F0A29CFEC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Прямая соединительная линия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Группа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Прямая соединительная линия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Группа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Прямая соединительная линия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Прямая соединительная линия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Прямая соединительная линия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Прямая соединительная линия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Группа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Группа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Прямая соединительная линия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Прямая соединительная линия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Прямая соединительная линия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Прямая соединительная линия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Прямая соединительная линия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Прямоугольник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 hasCustomPrompt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dirty="0" smtClean="0"/>
              <a:t>Щелкните значок, чтобы добавить фото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Прямая соединительная линия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Группа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Прямая соединительная линия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Прямая соединительная линия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Группа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Прямая соединительная линия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Прямая соединительная линия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Прямая соединительная линия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Прямая соединительная линия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Прямая соединительная линия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Прямая соединительная линия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Прямая соединительная линия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Прямая соединительная линия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Прямая соединительная линия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Группа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Прямая соединительная линия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Прямая соединительная линия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Прямая соединительная линия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Прямая соединительная линия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Прямая соединительная линия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Группа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Прямая соединительная линия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Прямая соединительная линия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Прямая соединительная линия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Прямая соединительная линия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Прямая соединительная линия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Прямая соединительная линия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148" name="Прямая соединительная линия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99137652-B7E4-4AE8-853E-9803CAFAAF7E}" type="datetime1">
              <a:rPr lang="ru-RU" smtClean="0"/>
              <a:t>25.09.2019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9" r:id="rId9"/>
    <p:sldLayoutId id="2147483658" r:id="rId10"/>
    <p:sldLayoutId id="214748365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45" y="45692"/>
            <a:ext cx="9604310" cy="3383280"/>
          </a:xfrm>
        </p:spPr>
        <p:txBody>
          <a:bodyPr rtlCol="0">
            <a:normAutofit/>
          </a:bodyPr>
          <a:lstStyle/>
          <a:p>
            <a:pPr algn="ctr" rtl="0"/>
            <a:r>
              <a:rPr lang="en-US" sz="9600" i="1" spc="100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Customer Development</a:t>
            </a:r>
            <a:endParaRPr lang="ru-RU" sz="9600" i="1" spc="10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933402"/>
          </a:xfrm>
        </p:spPr>
        <p:txBody>
          <a:bodyPr rtlCol="0">
            <a:normAutofit/>
          </a:bodyPr>
          <a:lstStyle/>
          <a:p>
            <a:pPr algn="r" rtl="0"/>
            <a:r>
              <a:rPr lang="en-US" sz="3200" dirty="0" smtClean="0">
                <a:latin typeface="Britannic Bold" panose="020B0903060703020204" pitchFamily="34" charset="0"/>
              </a:rPr>
              <a:t>It`s not a customer`s job to know what they want            </a:t>
            </a:r>
          </a:p>
          <a:p>
            <a:pPr algn="r" rtl="0"/>
            <a:r>
              <a:rPr lang="en-US" dirty="0" smtClean="0">
                <a:latin typeface="Britannic Bold" panose="020B0903060703020204" pitchFamily="34" charset="0"/>
              </a:rPr>
              <a:t>   -- Steve Jobs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196" y="3802825"/>
            <a:ext cx="439559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5589" y="973072"/>
            <a:ext cx="8760822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БИЗНЕС-ПЛАН </a:t>
            </a:r>
          </a:p>
          <a:p>
            <a:pPr algn="ctr"/>
            <a:r>
              <a:rPr lang="en-US" sz="8000" b="1" cap="none" spc="0" dirty="0" smtClean="0">
                <a:ln/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VS</a:t>
            </a:r>
            <a:endParaRPr lang="ru-RU" sz="8000" b="1" cap="none" spc="0" dirty="0" smtClean="0">
              <a:ln/>
              <a:solidFill>
                <a:srgbClr val="C00000"/>
              </a:solidFill>
              <a:effectLst/>
              <a:latin typeface="Georgia" panose="02040502050405020303" pitchFamily="18" charset="0"/>
            </a:endParaRPr>
          </a:p>
          <a:p>
            <a:pPr algn="ctr"/>
            <a:r>
              <a:rPr lang="ru-RU" sz="5400" b="1" cap="none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ru-RU" sz="6600" b="1" cap="none" spc="0" dirty="0" smtClean="0">
                <a:ln/>
                <a:solidFill>
                  <a:schemeClr val="accent3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БИЗНЕС-МОДЕЛЬ</a:t>
            </a:r>
            <a:endParaRPr lang="ru-RU" sz="6600" b="1" cap="none" spc="0" dirty="0">
              <a:ln/>
              <a:solidFill>
                <a:schemeClr val="accent3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38514" y="493244"/>
            <a:ext cx="9114970" cy="5297955"/>
            <a:chOff x="1538514" y="493244"/>
            <a:chExt cx="9114970" cy="5297955"/>
          </a:xfrm>
        </p:grpSpPr>
        <p:sp>
          <p:nvSpPr>
            <p:cNvPr id="4" name="Полилиния 3"/>
            <p:cNvSpPr/>
            <p:nvPr/>
          </p:nvSpPr>
          <p:spPr>
            <a:xfrm>
              <a:off x="1538514" y="493244"/>
              <a:ext cx="7018527" cy="953632"/>
            </a:xfrm>
            <a:custGeom>
              <a:avLst/>
              <a:gdLst>
                <a:gd name="connsiteX0" fmla="*/ 0 w 7018527"/>
                <a:gd name="connsiteY0" fmla="*/ 95363 h 953632"/>
                <a:gd name="connsiteX1" fmla="*/ 95363 w 7018527"/>
                <a:gd name="connsiteY1" fmla="*/ 0 h 953632"/>
                <a:gd name="connsiteX2" fmla="*/ 6923164 w 7018527"/>
                <a:gd name="connsiteY2" fmla="*/ 0 h 953632"/>
                <a:gd name="connsiteX3" fmla="*/ 7018527 w 7018527"/>
                <a:gd name="connsiteY3" fmla="*/ 95363 h 953632"/>
                <a:gd name="connsiteX4" fmla="*/ 7018527 w 7018527"/>
                <a:gd name="connsiteY4" fmla="*/ 858269 h 953632"/>
                <a:gd name="connsiteX5" fmla="*/ 6923164 w 7018527"/>
                <a:gd name="connsiteY5" fmla="*/ 953632 h 953632"/>
                <a:gd name="connsiteX6" fmla="*/ 95363 w 7018527"/>
                <a:gd name="connsiteY6" fmla="*/ 953632 h 953632"/>
                <a:gd name="connsiteX7" fmla="*/ 0 w 7018527"/>
                <a:gd name="connsiteY7" fmla="*/ 858269 h 953632"/>
                <a:gd name="connsiteX8" fmla="*/ 0 w 7018527"/>
                <a:gd name="connsiteY8" fmla="*/ 95363 h 95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8527" h="953632">
                  <a:moveTo>
                    <a:pt x="0" y="95363"/>
                  </a:moveTo>
                  <a:cubicBezTo>
                    <a:pt x="0" y="42695"/>
                    <a:pt x="42695" y="0"/>
                    <a:pt x="95363" y="0"/>
                  </a:cubicBezTo>
                  <a:lnTo>
                    <a:pt x="6923164" y="0"/>
                  </a:lnTo>
                  <a:cubicBezTo>
                    <a:pt x="6975832" y="0"/>
                    <a:pt x="7018527" y="42695"/>
                    <a:pt x="7018527" y="95363"/>
                  </a:cubicBezTo>
                  <a:lnTo>
                    <a:pt x="7018527" y="858269"/>
                  </a:lnTo>
                  <a:cubicBezTo>
                    <a:pt x="7018527" y="910937"/>
                    <a:pt x="6975832" y="953632"/>
                    <a:pt x="6923164" y="953632"/>
                  </a:cubicBezTo>
                  <a:lnTo>
                    <a:pt x="95363" y="953632"/>
                  </a:lnTo>
                  <a:cubicBezTo>
                    <a:pt x="42695" y="953632"/>
                    <a:pt x="0" y="910937"/>
                    <a:pt x="0" y="858269"/>
                  </a:cubicBezTo>
                  <a:lnTo>
                    <a:pt x="0" y="95363"/>
                  </a:lnTo>
                  <a:close/>
                </a:path>
              </a:pathLst>
            </a:custGeom>
            <a:solidFill>
              <a:schemeClr val="accent4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41" tIns="146041" rIns="1230797" bIns="146041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1" kern="1200" dirty="0" smtClean="0">
                  <a:latin typeface="Georgia" panose="02040502050405020303" pitchFamily="18" charset="0"/>
                </a:rPr>
                <a:t>КОНЦЕПЦИЯ / </a:t>
              </a:r>
              <a:r>
                <a:rPr lang="en-US" sz="3100" b="1" kern="1200" dirty="0" smtClean="0">
                  <a:latin typeface="Georgia" panose="02040502050405020303" pitchFamily="18" charset="0"/>
                </a:rPr>
                <a:t>PRE-SEED</a:t>
              </a:r>
              <a:endParaRPr lang="ru-RU" sz="3100" b="1" kern="1200" dirty="0">
                <a:latin typeface="Georgia" panose="02040502050405020303" pitchFamily="18" charset="0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2062624" y="1579324"/>
              <a:ext cx="7018527" cy="953632"/>
            </a:xfrm>
            <a:custGeom>
              <a:avLst/>
              <a:gdLst>
                <a:gd name="connsiteX0" fmla="*/ 0 w 7018527"/>
                <a:gd name="connsiteY0" fmla="*/ 95363 h 953632"/>
                <a:gd name="connsiteX1" fmla="*/ 95363 w 7018527"/>
                <a:gd name="connsiteY1" fmla="*/ 0 h 953632"/>
                <a:gd name="connsiteX2" fmla="*/ 6923164 w 7018527"/>
                <a:gd name="connsiteY2" fmla="*/ 0 h 953632"/>
                <a:gd name="connsiteX3" fmla="*/ 7018527 w 7018527"/>
                <a:gd name="connsiteY3" fmla="*/ 95363 h 953632"/>
                <a:gd name="connsiteX4" fmla="*/ 7018527 w 7018527"/>
                <a:gd name="connsiteY4" fmla="*/ 858269 h 953632"/>
                <a:gd name="connsiteX5" fmla="*/ 6923164 w 7018527"/>
                <a:gd name="connsiteY5" fmla="*/ 953632 h 953632"/>
                <a:gd name="connsiteX6" fmla="*/ 95363 w 7018527"/>
                <a:gd name="connsiteY6" fmla="*/ 953632 h 953632"/>
                <a:gd name="connsiteX7" fmla="*/ 0 w 7018527"/>
                <a:gd name="connsiteY7" fmla="*/ 858269 h 953632"/>
                <a:gd name="connsiteX8" fmla="*/ 0 w 7018527"/>
                <a:gd name="connsiteY8" fmla="*/ 95363 h 95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8527" h="953632">
                  <a:moveTo>
                    <a:pt x="0" y="95363"/>
                  </a:moveTo>
                  <a:cubicBezTo>
                    <a:pt x="0" y="42695"/>
                    <a:pt x="42695" y="0"/>
                    <a:pt x="95363" y="0"/>
                  </a:cubicBezTo>
                  <a:lnTo>
                    <a:pt x="6923164" y="0"/>
                  </a:lnTo>
                  <a:cubicBezTo>
                    <a:pt x="6975832" y="0"/>
                    <a:pt x="7018527" y="42695"/>
                    <a:pt x="7018527" y="95363"/>
                  </a:cubicBezTo>
                  <a:lnTo>
                    <a:pt x="7018527" y="858269"/>
                  </a:lnTo>
                  <a:cubicBezTo>
                    <a:pt x="7018527" y="910937"/>
                    <a:pt x="6975832" y="953632"/>
                    <a:pt x="6923164" y="953632"/>
                  </a:cubicBezTo>
                  <a:lnTo>
                    <a:pt x="95363" y="953632"/>
                  </a:lnTo>
                  <a:cubicBezTo>
                    <a:pt x="42695" y="953632"/>
                    <a:pt x="0" y="910937"/>
                    <a:pt x="0" y="858269"/>
                  </a:cubicBezTo>
                  <a:lnTo>
                    <a:pt x="0" y="95363"/>
                  </a:lnTo>
                  <a:close/>
                </a:path>
              </a:pathLst>
            </a:custGeom>
            <a:solidFill>
              <a:schemeClr val="accent5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41" tIns="146041" rIns="1290013" bIns="146041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1" kern="1200" dirty="0" smtClean="0">
                  <a:latin typeface="Georgia" panose="02040502050405020303" pitchFamily="18" charset="0"/>
                </a:rPr>
                <a:t>РАЗРАБОТКА ПРОДУКТА</a:t>
              </a:r>
              <a:endParaRPr lang="ru-RU" sz="3100" b="1" kern="1200" dirty="0">
                <a:latin typeface="Georgia" panose="02040502050405020303" pitchFamily="18" charset="0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586735" y="2665405"/>
              <a:ext cx="7018527" cy="953632"/>
            </a:xfrm>
            <a:custGeom>
              <a:avLst/>
              <a:gdLst>
                <a:gd name="connsiteX0" fmla="*/ 0 w 7018527"/>
                <a:gd name="connsiteY0" fmla="*/ 95363 h 953632"/>
                <a:gd name="connsiteX1" fmla="*/ 95363 w 7018527"/>
                <a:gd name="connsiteY1" fmla="*/ 0 h 953632"/>
                <a:gd name="connsiteX2" fmla="*/ 6923164 w 7018527"/>
                <a:gd name="connsiteY2" fmla="*/ 0 h 953632"/>
                <a:gd name="connsiteX3" fmla="*/ 7018527 w 7018527"/>
                <a:gd name="connsiteY3" fmla="*/ 95363 h 953632"/>
                <a:gd name="connsiteX4" fmla="*/ 7018527 w 7018527"/>
                <a:gd name="connsiteY4" fmla="*/ 858269 h 953632"/>
                <a:gd name="connsiteX5" fmla="*/ 6923164 w 7018527"/>
                <a:gd name="connsiteY5" fmla="*/ 953632 h 953632"/>
                <a:gd name="connsiteX6" fmla="*/ 95363 w 7018527"/>
                <a:gd name="connsiteY6" fmla="*/ 953632 h 953632"/>
                <a:gd name="connsiteX7" fmla="*/ 0 w 7018527"/>
                <a:gd name="connsiteY7" fmla="*/ 858269 h 953632"/>
                <a:gd name="connsiteX8" fmla="*/ 0 w 7018527"/>
                <a:gd name="connsiteY8" fmla="*/ 95363 h 95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8527" h="953632">
                  <a:moveTo>
                    <a:pt x="0" y="95363"/>
                  </a:moveTo>
                  <a:cubicBezTo>
                    <a:pt x="0" y="42695"/>
                    <a:pt x="42695" y="0"/>
                    <a:pt x="95363" y="0"/>
                  </a:cubicBezTo>
                  <a:lnTo>
                    <a:pt x="6923164" y="0"/>
                  </a:lnTo>
                  <a:cubicBezTo>
                    <a:pt x="6975832" y="0"/>
                    <a:pt x="7018527" y="42695"/>
                    <a:pt x="7018527" y="95363"/>
                  </a:cubicBezTo>
                  <a:lnTo>
                    <a:pt x="7018527" y="858269"/>
                  </a:lnTo>
                  <a:cubicBezTo>
                    <a:pt x="7018527" y="910937"/>
                    <a:pt x="6975832" y="953632"/>
                    <a:pt x="6923164" y="953632"/>
                  </a:cubicBezTo>
                  <a:lnTo>
                    <a:pt x="95363" y="953632"/>
                  </a:lnTo>
                  <a:cubicBezTo>
                    <a:pt x="42695" y="953632"/>
                    <a:pt x="0" y="910937"/>
                    <a:pt x="0" y="858269"/>
                  </a:cubicBezTo>
                  <a:lnTo>
                    <a:pt x="0" y="95363"/>
                  </a:lnTo>
                  <a:close/>
                </a:path>
              </a:pathLst>
            </a:custGeom>
            <a:solidFill>
              <a:schemeClr val="accent6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4611" tIns="134611" rIns="1278583" bIns="13461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latin typeface="Georgia" panose="02040502050405020303" pitchFamily="18" charset="0"/>
                </a:rPr>
                <a:t>АЛЬФА / БЕТА ТЕСТИРОВАНИЕ</a:t>
              </a:r>
              <a:endParaRPr lang="ru-RU" sz="2800" b="1" kern="1200" dirty="0">
                <a:latin typeface="Georgia" panose="02040502050405020303" pitchFamily="18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110846" y="3751486"/>
              <a:ext cx="7018527" cy="953632"/>
            </a:xfrm>
            <a:custGeom>
              <a:avLst/>
              <a:gdLst>
                <a:gd name="connsiteX0" fmla="*/ 0 w 7018527"/>
                <a:gd name="connsiteY0" fmla="*/ 95363 h 953632"/>
                <a:gd name="connsiteX1" fmla="*/ 95363 w 7018527"/>
                <a:gd name="connsiteY1" fmla="*/ 0 h 953632"/>
                <a:gd name="connsiteX2" fmla="*/ 6923164 w 7018527"/>
                <a:gd name="connsiteY2" fmla="*/ 0 h 953632"/>
                <a:gd name="connsiteX3" fmla="*/ 7018527 w 7018527"/>
                <a:gd name="connsiteY3" fmla="*/ 95363 h 953632"/>
                <a:gd name="connsiteX4" fmla="*/ 7018527 w 7018527"/>
                <a:gd name="connsiteY4" fmla="*/ 858269 h 953632"/>
                <a:gd name="connsiteX5" fmla="*/ 6923164 w 7018527"/>
                <a:gd name="connsiteY5" fmla="*/ 953632 h 953632"/>
                <a:gd name="connsiteX6" fmla="*/ 95363 w 7018527"/>
                <a:gd name="connsiteY6" fmla="*/ 953632 h 953632"/>
                <a:gd name="connsiteX7" fmla="*/ 0 w 7018527"/>
                <a:gd name="connsiteY7" fmla="*/ 858269 h 953632"/>
                <a:gd name="connsiteX8" fmla="*/ 0 w 7018527"/>
                <a:gd name="connsiteY8" fmla="*/ 95363 h 95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8527" h="953632">
                  <a:moveTo>
                    <a:pt x="0" y="95363"/>
                  </a:moveTo>
                  <a:cubicBezTo>
                    <a:pt x="0" y="42695"/>
                    <a:pt x="42695" y="0"/>
                    <a:pt x="95363" y="0"/>
                  </a:cubicBezTo>
                  <a:lnTo>
                    <a:pt x="6923164" y="0"/>
                  </a:lnTo>
                  <a:cubicBezTo>
                    <a:pt x="6975832" y="0"/>
                    <a:pt x="7018527" y="42695"/>
                    <a:pt x="7018527" y="95363"/>
                  </a:cubicBezTo>
                  <a:lnTo>
                    <a:pt x="7018527" y="858269"/>
                  </a:lnTo>
                  <a:cubicBezTo>
                    <a:pt x="7018527" y="910937"/>
                    <a:pt x="6975832" y="953632"/>
                    <a:pt x="6923164" y="953632"/>
                  </a:cubicBezTo>
                  <a:lnTo>
                    <a:pt x="95363" y="953632"/>
                  </a:lnTo>
                  <a:cubicBezTo>
                    <a:pt x="42695" y="953632"/>
                    <a:pt x="0" y="910937"/>
                    <a:pt x="0" y="858269"/>
                  </a:cubicBezTo>
                  <a:lnTo>
                    <a:pt x="0" y="9536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41" tIns="146041" rIns="1290013" bIns="146041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1" kern="1200" dirty="0" smtClean="0"/>
                <a:t>ЗАПУСК </a:t>
              </a:r>
              <a:r>
                <a:rPr lang="ru-RU" sz="3100" b="1" kern="1200" dirty="0" smtClean="0">
                  <a:latin typeface="Georgia" panose="02040502050405020303" pitchFamily="18" charset="0"/>
                </a:rPr>
                <a:t>ПРОДАЖ</a:t>
              </a:r>
              <a:endParaRPr lang="ru-RU" sz="3100" b="1" kern="1200" dirty="0">
                <a:latin typeface="Georgia" panose="02040502050405020303" pitchFamily="18" charset="0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634957" y="4837567"/>
              <a:ext cx="7018527" cy="953632"/>
            </a:xfrm>
            <a:custGeom>
              <a:avLst/>
              <a:gdLst>
                <a:gd name="connsiteX0" fmla="*/ 0 w 7018527"/>
                <a:gd name="connsiteY0" fmla="*/ 95363 h 953632"/>
                <a:gd name="connsiteX1" fmla="*/ 95363 w 7018527"/>
                <a:gd name="connsiteY1" fmla="*/ 0 h 953632"/>
                <a:gd name="connsiteX2" fmla="*/ 6923164 w 7018527"/>
                <a:gd name="connsiteY2" fmla="*/ 0 h 953632"/>
                <a:gd name="connsiteX3" fmla="*/ 7018527 w 7018527"/>
                <a:gd name="connsiteY3" fmla="*/ 95363 h 953632"/>
                <a:gd name="connsiteX4" fmla="*/ 7018527 w 7018527"/>
                <a:gd name="connsiteY4" fmla="*/ 858269 h 953632"/>
                <a:gd name="connsiteX5" fmla="*/ 6923164 w 7018527"/>
                <a:gd name="connsiteY5" fmla="*/ 953632 h 953632"/>
                <a:gd name="connsiteX6" fmla="*/ 95363 w 7018527"/>
                <a:gd name="connsiteY6" fmla="*/ 953632 h 953632"/>
                <a:gd name="connsiteX7" fmla="*/ 0 w 7018527"/>
                <a:gd name="connsiteY7" fmla="*/ 858269 h 953632"/>
                <a:gd name="connsiteX8" fmla="*/ 0 w 7018527"/>
                <a:gd name="connsiteY8" fmla="*/ 95363 h 953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18527" h="953632">
                  <a:moveTo>
                    <a:pt x="0" y="95363"/>
                  </a:moveTo>
                  <a:cubicBezTo>
                    <a:pt x="0" y="42695"/>
                    <a:pt x="42695" y="0"/>
                    <a:pt x="95363" y="0"/>
                  </a:cubicBezTo>
                  <a:lnTo>
                    <a:pt x="6923164" y="0"/>
                  </a:lnTo>
                  <a:cubicBezTo>
                    <a:pt x="6975832" y="0"/>
                    <a:pt x="7018527" y="42695"/>
                    <a:pt x="7018527" y="95363"/>
                  </a:cubicBezTo>
                  <a:lnTo>
                    <a:pt x="7018527" y="858269"/>
                  </a:lnTo>
                  <a:cubicBezTo>
                    <a:pt x="7018527" y="910937"/>
                    <a:pt x="6975832" y="953632"/>
                    <a:pt x="6923164" y="953632"/>
                  </a:cubicBezTo>
                  <a:lnTo>
                    <a:pt x="95363" y="953632"/>
                  </a:lnTo>
                  <a:cubicBezTo>
                    <a:pt x="42695" y="953632"/>
                    <a:pt x="0" y="910937"/>
                    <a:pt x="0" y="858269"/>
                  </a:cubicBezTo>
                  <a:lnTo>
                    <a:pt x="0" y="95363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041" tIns="146041" rIns="1290013" bIns="146041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1" kern="1200" dirty="0" smtClean="0">
                  <a:latin typeface="Georgia" panose="02040502050405020303" pitchFamily="18" charset="0"/>
                </a:rPr>
                <a:t>ПОДДЕРЖКА</a:t>
              </a:r>
              <a:r>
                <a:rPr lang="ru-RU" sz="3100" kern="1200" dirty="0" smtClean="0"/>
                <a:t> </a:t>
              </a:r>
              <a:r>
                <a:rPr lang="ru-RU" sz="3100" b="1" kern="1200" dirty="0" smtClean="0">
                  <a:latin typeface="Georgia" panose="02040502050405020303" pitchFamily="18" charset="0"/>
                </a:rPr>
                <a:t>ПРОДАЖ</a:t>
              </a:r>
              <a:endParaRPr lang="ru-RU" sz="3100" b="1" kern="1200" dirty="0">
                <a:latin typeface="Georgia" panose="02040502050405020303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7937180" y="1189925"/>
              <a:ext cx="619860" cy="619860"/>
            </a:xfrm>
            <a:custGeom>
              <a:avLst/>
              <a:gdLst>
                <a:gd name="connsiteX0" fmla="*/ 0 w 619860"/>
                <a:gd name="connsiteY0" fmla="*/ 340923 h 619860"/>
                <a:gd name="connsiteX1" fmla="*/ 139469 w 619860"/>
                <a:gd name="connsiteY1" fmla="*/ 340923 h 619860"/>
                <a:gd name="connsiteX2" fmla="*/ 139469 w 619860"/>
                <a:gd name="connsiteY2" fmla="*/ 0 h 619860"/>
                <a:gd name="connsiteX3" fmla="*/ 480392 w 619860"/>
                <a:gd name="connsiteY3" fmla="*/ 0 h 619860"/>
                <a:gd name="connsiteX4" fmla="*/ 480392 w 619860"/>
                <a:gd name="connsiteY4" fmla="*/ 340923 h 619860"/>
                <a:gd name="connsiteX5" fmla="*/ 619860 w 619860"/>
                <a:gd name="connsiteY5" fmla="*/ 340923 h 619860"/>
                <a:gd name="connsiteX6" fmla="*/ 309930 w 619860"/>
                <a:gd name="connsiteY6" fmla="*/ 619860 h 619860"/>
                <a:gd name="connsiteX7" fmla="*/ 0 w 619860"/>
                <a:gd name="connsiteY7" fmla="*/ 340923 h 61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860" h="619860">
                  <a:moveTo>
                    <a:pt x="0" y="340923"/>
                  </a:moveTo>
                  <a:lnTo>
                    <a:pt x="139469" y="340923"/>
                  </a:lnTo>
                  <a:lnTo>
                    <a:pt x="139469" y="0"/>
                  </a:lnTo>
                  <a:lnTo>
                    <a:pt x="480392" y="0"/>
                  </a:lnTo>
                  <a:lnTo>
                    <a:pt x="480392" y="340923"/>
                  </a:lnTo>
                  <a:lnTo>
                    <a:pt x="619860" y="340923"/>
                  </a:lnTo>
                  <a:lnTo>
                    <a:pt x="309930" y="619860"/>
                  </a:lnTo>
                  <a:lnTo>
                    <a:pt x="0" y="34092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299" tIns="36830" rIns="176298" bIns="190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8461291" y="2276006"/>
              <a:ext cx="619860" cy="619860"/>
            </a:xfrm>
            <a:custGeom>
              <a:avLst/>
              <a:gdLst>
                <a:gd name="connsiteX0" fmla="*/ 0 w 619860"/>
                <a:gd name="connsiteY0" fmla="*/ 340923 h 619860"/>
                <a:gd name="connsiteX1" fmla="*/ 139469 w 619860"/>
                <a:gd name="connsiteY1" fmla="*/ 340923 h 619860"/>
                <a:gd name="connsiteX2" fmla="*/ 139469 w 619860"/>
                <a:gd name="connsiteY2" fmla="*/ 0 h 619860"/>
                <a:gd name="connsiteX3" fmla="*/ 480392 w 619860"/>
                <a:gd name="connsiteY3" fmla="*/ 0 h 619860"/>
                <a:gd name="connsiteX4" fmla="*/ 480392 w 619860"/>
                <a:gd name="connsiteY4" fmla="*/ 340923 h 619860"/>
                <a:gd name="connsiteX5" fmla="*/ 619860 w 619860"/>
                <a:gd name="connsiteY5" fmla="*/ 340923 h 619860"/>
                <a:gd name="connsiteX6" fmla="*/ 309930 w 619860"/>
                <a:gd name="connsiteY6" fmla="*/ 619860 h 619860"/>
                <a:gd name="connsiteX7" fmla="*/ 0 w 619860"/>
                <a:gd name="connsiteY7" fmla="*/ 340923 h 61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860" h="619860">
                  <a:moveTo>
                    <a:pt x="0" y="340923"/>
                  </a:moveTo>
                  <a:lnTo>
                    <a:pt x="139469" y="340923"/>
                  </a:lnTo>
                  <a:lnTo>
                    <a:pt x="139469" y="0"/>
                  </a:lnTo>
                  <a:lnTo>
                    <a:pt x="480392" y="0"/>
                  </a:lnTo>
                  <a:lnTo>
                    <a:pt x="480392" y="340923"/>
                  </a:lnTo>
                  <a:lnTo>
                    <a:pt x="619860" y="340923"/>
                  </a:lnTo>
                  <a:lnTo>
                    <a:pt x="309930" y="619860"/>
                  </a:lnTo>
                  <a:lnTo>
                    <a:pt x="0" y="34092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299" tIns="36830" rIns="176298" bIns="190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8985402" y="3346193"/>
              <a:ext cx="619860" cy="619860"/>
            </a:xfrm>
            <a:custGeom>
              <a:avLst/>
              <a:gdLst>
                <a:gd name="connsiteX0" fmla="*/ 0 w 619860"/>
                <a:gd name="connsiteY0" fmla="*/ 340923 h 619860"/>
                <a:gd name="connsiteX1" fmla="*/ 139469 w 619860"/>
                <a:gd name="connsiteY1" fmla="*/ 340923 h 619860"/>
                <a:gd name="connsiteX2" fmla="*/ 139469 w 619860"/>
                <a:gd name="connsiteY2" fmla="*/ 0 h 619860"/>
                <a:gd name="connsiteX3" fmla="*/ 480392 w 619860"/>
                <a:gd name="connsiteY3" fmla="*/ 0 h 619860"/>
                <a:gd name="connsiteX4" fmla="*/ 480392 w 619860"/>
                <a:gd name="connsiteY4" fmla="*/ 340923 h 619860"/>
                <a:gd name="connsiteX5" fmla="*/ 619860 w 619860"/>
                <a:gd name="connsiteY5" fmla="*/ 340923 h 619860"/>
                <a:gd name="connsiteX6" fmla="*/ 309930 w 619860"/>
                <a:gd name="connsiteY6" fmla="*/ 619860 h 619860"/>
                <a:gd name="connsiteX7" fmla="*/ 0 w 619860"/>
                <a:gd name="connsiteY7" fmla="*/ 340923 h 61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860" h="619860">
                  <a:moveTo>
                    <a:pt x="0" y="340923"/>
                  </a:moveTo>
                  <a:lnTo>
                    <a:pt x="139469" y="340923"/>
                  </a:lnTo>
                  <a:lnTo>
                    <a:pt x="139469" y="0"/>
                  </a:lnTo>
                  <a:lnTo>
                    <a:pt x="480392" y="0"/>
                  </a:lnTo>
                  <a:lnTo>
                    <a:pt x="480392" y="340923"/>
                  </a:lnTo>
                  <a:lnTo>
                    <a:pt x="619860" y="340923"/>
                  </a:lnTo>
                  <a:lnTo>
                    <a:pt x="309930" y="619860"/>
                  </a:lnTo>
                  <a:lnTo>
                    <a:pt x="0" y="34092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299" tIns="36830" rIns="176298" bIns="190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509513" y="4442870"/>
              <a:ext cx="619860" cy="619860"/>
            </a:xfrm>
            <a:custGeom>
              <a:avLst/>
              <a:gdLst>
                <a:gd name="connsiteX0" fmla="*/ 0 w 619860"/>
                <a:gd name="connsiteY0" fmla="*/ 340923 h 619860"/>
                <a:gd name="connsiteX1" fmla="*/ 139469 w 619860"/>
                <a:gd name="connsiteY1" fmla="*/ 340923 h 619860"/>
                <a:gd name="connsiteX2" fmla="*/ 139469 w 619860"/>
                <a:gd name="connsiteY2" fmla="*/ 0 h 619860"/>
                <a:gd name="connsiteX3" fmla="*/ 480392 w 619860"/>
                <a:gd name="connsiteY3" fmla="*/ 0 h 619860"/>
                <a:gd name="connsiteX4" fmla="*/ 480392 w 619860"/>
                <a:gd name="connsiteY4" fmla="*/ 340923 h 619860"/>
                <a:gd name="connsiteX5" fmla="*/ 619860 w 619860"/>
                <a:gd name="connsiteY5" fmla="*/ 340923 h 619860"/>
                <a:gd name="connsiteX6" fmla="*/ 309930 w 619860"/>
                <a:gd name="connsiteY6" fmla="*/ 619860 h 619860"/>
                <a:gd name="connsiteX7" fmla="*/ 0 w 619860"/>
                <a:gd name="connsiteY7" fmla="*/ 340923 h 61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9860" h="619860">
                  <a:moveTo>
                    <a:pt x="0" y="340923"/>
                  </a:moveTo>
                  <a:lnTo>
                    <a:pt x="139469" y="340923"/>
                  </a:lnTo>
                  <a:lnTo>
                    <a:pt x="139469" y="0"/>
                  </a:lnTo>
                  <a:lnTo>
                    <a:pt x="480392" y="0"/>
                  </a:lnTo>
                  <a:lnTo>
                    <a:pt x="480392" y="340923"/>
                  </a:lnTo>
                  <a:lnTo>
                    <a:pt x="619860" y="340923"/>
                  </a:lnTo>
                  <a:lnTo>
                    <a:pt x="309930" y="619860"/>
                  </a:lnTo>
                  <a:lnTo>
                    <a:pt x="0" y="340923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6299" tIns="36830" rIns="176298" bIns="190245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9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9947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118" y="962041"/>
            <a:ext cx="1187376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9 </a:t>
            </a:r>
          </a:p>
          <a:p>
            <a:pPr algn="ctr"/>
            <a:r>
              <a:rPr lang="ru-RU" sz="72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СМЕРТНЫХ ГРЕХОВ </a:t>
            </a:r>
          </a:p>
          <a:p>
            <a:pPr algn="ctr"/>
            <a:r>
              <a:rPr lang="ru-RU" sz="72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КАСКАДНОЙ МОДЕЛИ</a:t>
            </a:r>
            <a:endParaRPr lang="ru-RU" sz="72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1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08" y="430818"/>
            <a:ext cx="11456983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1</a:t>
            </a:r>
          </a:p>
          <a:p>
            <a:pPr algn="ctr"/>
            <a:r>
              <a:rPr lang="ru-RU" sz="66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Уверенность</a:t>
            </a:r>
            <a:r>
              <a:rPr lang="ru-RU" sz="66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: </a:t>
            </a:r>
            <a:endParaRPr lang="ru-RU" sz="66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6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66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Я знаю, </a:t>
            </a:r>
            <a:endParaRPr lang="ru-RU" sz="66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6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чего </a:t>
            </a:r>
            <a:r>
              <a:rPr lang="ru-RU" sz="66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хочет потребитель»</a:t>
            </a:r>
          </a:p>
        </p:txBody>
      </p:sp>
    </p:spTree>
    <p:extLst>
      <p:ext uri="{BB962C8B-B14F-4D97-AF65-F5344CB8AC3E}">
        <p14:creationId xmlns:p14="http://schemas.microsoft.com/office/powerpoint/2010/main" val="4816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2577" y="430818"/>
            <a:ext cx="860684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На первых порах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стартап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—</a:t>
            </a:r>
            <a:b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это инициатива,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основанная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на </a:t>
            </a: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вере</a:t>
            </a:r>
            <a:endParaRPr lang="ru-RU" sz="60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5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7138" y="197735"/>
            <a:ext cx="9717724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2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Утверждение: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«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Я знаю,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какие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характеристики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продукта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надо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разработать»</a:t>
            </a:r>
          </a:p>
        </p:txBody>
      </p:sp>
    </p:spTree>
    <p:extLst>
      <p:ext uri="{BB962C8B-B14F-4D97-AF65-F5344CB8AC3E}">
        <p14:creationId xmlns:p14="http://schemas.microsoft.com/office/powerpoint/2010/main" val="28386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0893" y="554786"/>
            <a:ext cx="827021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Неизвестно,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понравятся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ли</a:t>
            </a:r>
            <a:b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свойства продукта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потребителю</a:t>
            </a:r>
            <a:endParaRPr lang="ru-RU" sz="60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0528" y="554786"/>
            <a:ext cx="695094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3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Зацикленность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на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дате запуска</a:t>
            </a:r>
          </a:p>
        </p:txBody>
      </p:sp>
    </p:spTree>
    <p:extLst>
      <p:ext uri="{BB962C8B-B14F-4D97-AF65-F5344CB8AC3E}">
        <p14:creationId xmlns:p14="http://schemas.microsoft.com/office/powerpoint/2010/main" val="26151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118" y="554786"/>
            <a:ext cx="1101776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И</a:t>
            </a: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гнорирование процесса </a:t>
            </a: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выявления потребителя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это фундаментальная</a:t>
            </a: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, </a:t>
            </a: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как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правило,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роковая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ошибка</a:t>
            </a:r>
          </a:p>
        </p:txBody>
      </p:sp>
    </p:spTree>
    <p:extLst>
      <p:ext uri="{BB962C8B-B14F-4D97-AF65-F5344CB8AC3E}">
        <p14:creationId xmlns:p14="http://schemas.microsoft.com/office/powerpoint/2010/main" val="12634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5757" y="197725"/>
            <a:ext cx="9480480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4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Во главу угла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ставится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исполнение,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а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не гипотезы,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тестирование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,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обучение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 итерации</a:t>
            </a:r>
          </a:p>
        </p:txBody>
      </p:sp>
    </p:spTree>
    <p:extLst>
      <p:ext uri="{BB962C8B-B14F-4D97-AF65-F5344CB8AC3E}">
        <p14:creationId xmlns:p14="http://schemas.microsoft.com/office/powerpoint/2010/main" val="279556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9566" y="424148"/>
            <a:ext cx="8832867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Без передышки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создавать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нечто,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не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понимая,</a:t>
            </a:r>
            <a:b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что вы создаете</a:t>
            </a: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— это </a:t>
            </a: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преступление</a:t>
            </a:r>
          </a:p>
        </p:txBody>
      </p:sp>
    </p:spTree>
    <p:extLst>
      <p:ext uri="{BB962C8B-B14F-4D97-AF65-F5344CB8AC3E}">
        <p14:creationId xmlns:p14="http://schemas.microsoft.com/office/powerpoint/2010/main" val="171552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9610" y="424148"/>
            <a:ext cx="1265122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5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Традиционный бизнес-план,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не предусматривающий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метода проб и ошибок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3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46" y="424148"/>
            <a:ext cx="1206170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Нет ответа на </a:t>
            </a:r>
            <a:r>
              <a:rPr lang="ru-RU" sz="6000" b="1" dirty="0">
                <a:solidFill>
                  <a:srgbClr val="7030A0"/>
                </a:solidFill>
              </a:rPr>
              <a:t>конкретные </a:t>
            </a:r>
            <a:endParaRPr lang="ru-RU" sz="60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вопросы о результатах тестов </a:t>
            </a:r>
          </a:p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и </a:t>
            </a:r>
            <a:r>
              <a:rPr lang="ru-RU" sz="6000" b="1" dirty="0">
                <a:solidFill>
                  <a:srgbClr val="7030A0"/>
                </a:solidFill>
              </a:rPr>
              <a:t>экспериментов, </a:t>
            </a:r>
            <a:endParaRPr lang="ru-RU" sz="60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чтобы </a:t>
            </a:r>
            <a:r>
              <a:rPr lang="ru-RU" sz="6000" b="1" dirty="0">
                <a:solidFill>
                  <a:srgbClr val="7030A0"/>
                </a:solidFill>
              </a:rPr>
              <a:t>убедиться </a:t>
            </a:r>
            <a:endParaRPr lang="ru-RU" sz="60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в работоспособности </a:t>
            </a:r>
          </a:p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своей бизнес-модели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3260" y="-2575"/>
            <a:ext cx="10865474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6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Учреждение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должностей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традиционными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названиями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без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учета задач,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стоящих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перед стартапом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321" y="-2575"/>
            <a:ext cx="1143935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Если оценивать прогресс,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ориентируясь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на дату</a:t>
            </a:r>
            <a:b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запуска продукта или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планируемую выручку,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/>
            </a:r>
            <a:b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результаты будут вводить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вас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в </a:t>
            </a: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заблуждение</a:t>
            </a:r>
          </a:p>
        </p:txBody>
      </p:sp>
    </p:spTree>
    <p:extLst>
      <p:ext uri="{BB962C8B-B14F-4D97-AF65-F5344CB8AC3E}">
        <p14:creationId xmlns:p14="http://schemas.microsoft.com/office/powerpoint/2010/main" val="11043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722" y="-2575"/>
            <a:ext cx="97305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>
                <a:solidFill>
                  <a:srgbClr val="7030A0"/>
                </a:solidFill>
                <a:latin typeface="Georgia" panose="02040502050405020303" pitchFamily="18" charset="0"/>
              </a:rPr>
              <a:t>7</a:t>
            </a:r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Отделы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продаж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маркетинга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действуют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по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намеченному плану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4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095" y="-2575"/>
            <a:ext cx="1099852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Ваша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первоочередная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задача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—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изучать потребителей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их проблемы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и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заменять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предположения фактами</a:t>
            </a:r>
            <a:endParaRPr lang="ru-RU" sz="60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9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9580" y="364979"/>
            <a:ext cx="1031564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8</a:t>
            </a:r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Преждевременное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расширение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масштабов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из-за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чрезмерной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уверенности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 успехе</a:t>
            </a:r>
          </a:p>
        </p:txBody>
      </p:sp>
    </p:spTree>
    <p:extLst>
      <p:ext uri="{BB962C8B-B14F-4D97-AF65-F5344CB8AC3E}">
        <p14:creationId xmlns:p14="http://schemas.microsoft.com/office/powerpoint/2010/main" val="72845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140" y="1198698"/>
            <a:ext cx="109985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Чем крупнее компания,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тем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больше число нулей</a:t>
            </a:r>
            <a:b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в показателях ее </a:t>
            </a:r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ошибок</a:t>
            </a:r>
            <a:endParaRPr lang="ru-RU" sz="60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2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1903" y="249462"/>
            <a:ext cx="997099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9</a:t>
            </a:r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Управление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кризисом </a:t>
            </a:r>
            <a:endParaRPr lang="ru-RU" sz="60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затягивает </a:t>
            </a:r>
          </a:p>
          <a:p>
            <a:pPr algn="ctr"/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 </a:t>
            </a:r>
            <a:r>
              <a:rPr lang="ru-RU" sz="60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смертельную спираль</a:t>
            </a:r>
          </a:p>
        </p:txBody>
      </p:sp>
    </p:spTree>
    <p:extLst>
      <p:ext uri="{BB962C8B-B14F-4D97-AF65-F5344CB8AC3E}">
        <p14:creationId xmlns:p14="http://schemas.microsoft.com/office/powerpoint/2010/main" val="174654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45" y="45692"/>
            <a:ext cx="9604310" cy="3383280"/>
          </a:xfrm>
        </p:spPr>
        <p:txBody>
          <a:bodyPr rtlCol="0">
            <a:normAutofit/>
          </a:bodyPr>
          <a:lstStyle/>
          <a:p>
            <a:pPr algn="ctr" rtl="0"/>
            <a:r>
              <a:rPr lang="en-US" sz="9600" i="1" spc="100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Customer Development</a:t>
            </a:r>
            <a:endParaRPr lang="ru-RU" sz="9600" i="1" spc="10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933402"/>
          </a:xfrm>
        </p:spPr>
        <p:txBody>
          <a:bodyPr rtlCol="0">
            <a:normAutofit/>
          </a:bodyPr>
          <a:lstStyle/>
          <a:p>
            <a:pPr algn="r" rtl="0"/>
            <a:r>
              <a:rPr lang="en-US" sz="3200" dirty="0" smtClean="0">
                <a:latin typeface="Britannic Bold" panose="020B0903060703020204" pitchFamily="34" charset="0"/>
              </a:rPr>
              <a:t>It`s not a customer`s job to know what they want            </a:t>
            </a:r>
          </a:p>
          <a:p>
            <a:pPr algn="r" rtl="0"/>
            <a:r>
              <a:rPr lang="en-US" dirty="0" smtClean="0">
                <a:latin typeface="Britannic Bold" panose="020B0903060703020204" pitchFamily="34" charset="0"/>
              </a:rPr>
              <a:t>   -- Steve Jobs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5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3762" y="545560"/>
            <a:ext cx="92672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Ни один бизнес-план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не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выдерживает</a:t>
            </a:r>
            <a:b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 первого контакта </a:t>
            </a:r>
            <a:endParaRPr lang="ru-RU" sz="6000" b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 </a:t>
            </a:r>
            <a:r>
              <a:rPr lang="ru-RU" sz="6000" b="1" dirty="0">
                <a:solidFill>
                  <a:srgbClr val="7030A0"/>
                </a:solidFill>
                <a:latin typeface="Georgia" panose="02040502050405020303" pitchFamily="18" charset="0"/>
              </a:rPr>
              <a:t>потребителем</a:t>
            </a:r>
          </a:p>
        </p:txBody>
      </p:sp>
    </p:spTree>
    <p:extLst>
      <p:ext uri="{BB962C8B-B14F-4D97-AF65-F5344CB8AC3E}">
        <p14:creationId xmlns:p14="http://schemas.microsoft.com/office/powerpoint/2010/main" val="38600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23" y="698862"/>
            <a:ext cx="9300754" cy="5460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9346" y="52531"/>
            <a:ext cx="6933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58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29346" y="52531"/>
            <a:ext cx="6933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698862"/>
            <a:ext cx="9405257" cy="5399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62654" y="2281646"/>
            <a:ext cx="5148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1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2314" y="2285996"/>
            <a:ext cx="6142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Georgia" panose="02040502050405020303" pitchFamily="18" charset="0"/>
              </a:rPr>
              <a:t>2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9010" y="3492132"/>
            <a:ext cx="6094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3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1929" y="1402080"/>
            <a:ext cx="6190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4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8104" y="2299055"/>
            <a:ext cx="5709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Georgia" panose="02040502050405020303" pitchFamily="18" charset="0"/>
              </a:rPr>
              <a:t>7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4319" y="1463034"/>
            <a:ext cx="6431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8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1112" y="3492128"/>
            <a:ext cx="6206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  <a:latin typeface="Georgia" panose="02040502050405020303" pitchFamily="18" charset="0"/>
              </a:rPr>
              <a:t>6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1804" y="4772303"/>
            <a:ext cx="6206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9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08318" y="4772295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5</a:t>
            </a:r>
            <a:endParaRPr lang="ru-RU" sz="6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6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742950" indent="-742950">
              <a:buAutoNum type="arabicPeriod"/>
            </a:pP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Потребительские сегменты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О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дна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или несколько групп клиентов, охватываемая бизнес-моделью. 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Группы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клиентов представляют различные сегменты, если: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различия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 их запросах обуславливают различия в предложениях;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взаимодействие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осуществляется по разным каналам сбыта;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взаимоотношения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 ними нужно строить по-разному;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их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выгодность существенно различается;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их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привлекают разные аспекты предложения.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2. Ценностное предложение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овокупность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преимуществ, которые компания готова предложить потребителю. Например, новизна, производительность, изготовление на заказ, помочь делать ему свою работу (авиакомпании платят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Rolls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Royce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за каждый час работы их двигателей), дизайн, бренд/статус, цена, экономия на расходах, снижение риска, доступность, удобство/применимость.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3. Каналы сбыта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Выполняют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ряд функций, в частности: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повышают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степень осведомленности потребителя о товарах и услугах компании;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помогают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оценить ценностные предложения компании;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позволяют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потребителю приобретать определенные товары и услуги;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знакомят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потребителя с ценностными предложениями;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- обеспечивают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постпродажное обслуживание.</a:t>
            </a:r>
          </a:p>
          <a:p>
            <a:endParaRPr lang="ru-RU" sz="24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1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4. Взаимоотношения с клиентами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Например, персональная поддержка, самообслуживание, автоматизированное обслуживание, сообщества, совместное создание.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5. Потоки поступления дохода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Например, продажа активов (товаров), плата за использование, оплата подписки,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аренда/лизинг/рента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, лицензии, брокерские проценты, реклама. </a:t>
            </a:r>
          </a:p>
        </p:txBody>
      </p:sp>
    </p:spTree>
    <p:extLst>
      <p:ext uri="{BB962C8B-B14F-4D97-AF65-F5344CB8AC3E}">
        <p14:creationId xmlns:p14="http://schemas.microsoft.com/office/powerpoint/2010/main" val="140539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6. Ключевые ресурсы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571500" indent="-571500">
              <a:buFontTx/>
              <a:buChar char="-"/>
            </a:pP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материальные;</a:t>
            </a: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нтеллектуальные;</a:t>
            </a: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л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юдские;</a:t>
            </a: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ф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инансовые.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endParaRPr lang="ru-RU" sz="24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7</a:t>
            </a: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. Ключевые виды деятельности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Например,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Microsoft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– разработка ПО,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Dell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– управление отношениями с поставщиками,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McKinsey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– разрешение проблемных ситуаций. Ключевые виды деятельности можно классифицировать следующим образом: производство, решение проблем, платформы/сети.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endParaRPr lang="ru-RU" sz="24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4"/>
            <a:ext cx="12101594" cy="75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8</a:t>
            </a: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. Ключевые партнеры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1. Стратегическое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сотрудничество между неконкурирующими компаниями.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2. Стратегическое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партнерство между конкурентами.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3. Совместные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предприятия для запуска новых бизнес-проектов.</a:t>
            </a:r>
          </a:p>
          <a:p>
            <a:pPr lvl="0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4. Отношения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производителя с поставщиками для гарантии получения качественных комплектующих.</a:t>
            </a:r>
          </a:p>
          <a:p>
            <a:pPr marL="742950" indent="-742950">
              <a:buAutoNum type="arabicPeriod"/>
            </a:pPr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endParaRPr lang="ru-RU" sz="24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926" y="52531"/>
            <a:ext cx="115214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BUSINESS MODEL CANVAS</a:t>
            </a:r>
          </a:p>
          <a:p>
            <a:endParaRPr lang="en-US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9</a:t>
            </a:r>
            <a:r>
              <a:rPr lang="ru-RU" sz="36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. Структура издержек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По этому признаку бизнес-модели можно разделить на два класса: с преимущественным вниманием к издержкам и с преимущественным вниманием к ценности. 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По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структуре издержки можно разделить на следующие категории: фиксированные издержки, переменные издержки, экономия на масштабе, эффект диверсификации.</a:t>
            </a:r>
          </a:p>
          <a:p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endParaRPr lang="ru-RU" sz="2400" b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6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0"/>
            <a:ext cx="12192000" cy="685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" y="209005"/>
            <a:ext cx="7323908" cy="23083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CUSTOMER DEVELOPMENT</a:t>
            </a:r>
            <a:endParaRPr lang="ru-RU" sz="7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538514" y="493244"/>
          <a:ext cx="9114971" cy="5297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 rot="20052968">
            <a:off x="219878" y="2967335"/>
            <a:ext cx="11752256" cy="92333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CASCADE MODEL DEVELOPMENT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0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6"/>
            <a:ext cx="12187183" cy="68492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81791" y="5379609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PIVOT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6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9" y="0"/>
            <a:ext cx="1220866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678" y="600892"/>
            <a:ext cx="8587968" cy="544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" y="0"/>
            <a:ext cx="1218112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28702" y="589894"/>
            <a:ext cx="33000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ШАГ 1</a:t>
            </a:r>
            <a:endParaRPr lang="ru-RU" sz="7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5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09599" y="148036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РАЗМЕР РЫНКА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36616" y="868665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ЦЕННОСТНОЕ ПРЕДЛОЖЕНИЕ / </a:t>
            </a:r>
            <a:r>
              <a:rPr lang="en-US" sz="2000" b="1" dirty="0">
                <a:latin typeface="Georgia" panose="02040502050405020303" pitchFamily="18" charset="0"/>
              </a:rPr>
              <a:t>MVP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59130" y="1584942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ПОТРЕБИТЕЛИ / ПРОБЛЕМА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86147" y="2301219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КАНАЛЫ СБЫТА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06547" y="5864220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ДОХОД / ЦЕНООБРАЗОВАНИЕ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79530" y="5152546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ПАРТНЕРЫ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29999" y="3729198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ВЗАИМООТНОШЕНИЯ С ПОТРЕБИТЕЛЯМИ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75600" y="3017524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ТИП РЫНКА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57016" y="4440872"/>
            <a:ext cx="6620400" cy="57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КЛЮЧЕВЫЕ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32402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63036619"/>
              </p:ext>
            </p:extLst>
          </p:nvPr>
        </p:nvGraphicFramePr>
        <p:xfrm>
          <a:off x="1910081" y="226424"/>
          <a:ext cx="8392160" cy="5911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818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6057" y="415724"/>
            <a:ext cx="1100763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Маркетинг — вид человеческой деятельности, направленной на удовлетворение нужд и потребностей посредством обмена (Филип Котлер</a:t>
            </a:r>
            <a: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).</a:t>
            </a:r>
          </a:p>
          <a:p>
            <a:endParaRPr lang="ru-RU" sz="2200" b="1" i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2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Маркетинг — это процесс определения, предсказания и создания потребительских потребностей и желаний и организации всех ресурсов компании для удовлетворения их с большой общей прибылью для компании и потребителя (Берни Гудрич, США, 1960 г.)</a:t>
            </a:r>
          </a:p>
          <a:p>
            <a:endParaRPr lang="ru-RU" sz="2200" b="1" i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2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Маркетинг — это предвидение, управление и удовлетворение спроса на товары, услуги, организации, территории и идеи посредством обмена (Джоэл Эванс, Барри Берман).</a:t>
            </a:r>
          </a:p>
          <a:p>
            <a:endParaRPr lang="ru-RU" sz="2200" b="1" i="1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ru-RU" sz="22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Маркетинг — это все то, что продавцы не успевают делать, не хотят или не могут (Игорь Манн).</a:t>
            </a:r>
          </a:p>
        </p:txBody>
      </p:sp>
    </p:spTree>
    <p:extLst>
      <p:ext uri="{BB962C8B-B14F-4D97-AF65-F5344CB8AC3E}">
        <p14:creationId xmlns:p14="http://schemas.microsoft.com/office/powerpoint/2010/main" val="14760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64"/>
            <a:ext cx="12191999" cy="68470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04508" y="64328"/>
            <a:ext cx="12406793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Появилось что-то новое ?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Что-то стало лучше?</a:t>
            </a:r>
          </a:p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Экономит время или деньги?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Облегчает симптом?</a:t>
            </a:r>
          </a:p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Забавен, позволяет расслабиться?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Быстрее?</a:t>
            </a:r>
          </a:p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Лучше?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Дешевле?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2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350" y="189412"/>
            <a:ext cx="5173300" cy="51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" y="1166948"/>
            <a:ext cx="12182837" cy="30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571"/>
            <a:ext cx="12192000" cy="28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074"/>
            <a:ext cx="12191999" cy="27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68372129"/>
              </p:ext>
            </p:extLst>
          </p:nvPr>
        </p:nvGraphicFramePr>
        <p:xfrm>
          <a:off x="1288870" y="200297"/>
          <a:ext cx="9631680" cy="595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Соединительная линия уступом 5"/>
          <p:cNvCxnSpPr/>
          <p:nvPr/>
        </p:nvCxnSpPr>
        <p:spPr>
          <a:xfrm flipV="1">
            <a:off x="6165669" y="1245326"/>
            <a:ext cx="2943497" cy="2325189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8687243" y="321996"/>
            <a:ext cx="1906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i="1" cap="none" spc="0" dirty="0" smtClean="0">
                <a:ln/>
                <a:solidFill>
                  <a:schemeClr val="accent3"/>
                </a:solidFill>
                <a:effectLst/>
                <a:latin typeface="Georgia" panose="02040502050405020303" pitchFamily="18" charset="0"/>
              </a:rPr>
              <a:t>MVP</a:t>
            </a:r>
            <a:endParaRPr lang="ru-RU" sz="5400" b="1" i="1" cap="none" spc="0" dirty="0">
              <a:ln/>
              <a:solidFill>
                <a:schemeClr val="accent3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834" y="430233"/>
            <a:ext cx="7550331" cy="55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0228" y="441849"/>
            <a:ext cx="11086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Конечные пользователи.</a:t>
            </a:r>
            <a: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Это те, кто использует продукт изо дня в день, нажимает кнопки, трогает его руками, любит его или терпеть не может. 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0229" y="1434626"/>
            <a:ext cx="11086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Агенты влияния.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Временами самое мощное влияние на решение потребителя о покупке оказывает не сам стартап, а нечто сделанное или сказанное человеком со стороны.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0228" y="2796735"/>
            <a:ext cx="11086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Рекомендатели.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Они тоже влияют на решения о покупке, но отличаются от агентов влияния тем, что их мнение порой решает судьбу продажи.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0228" y="3785770"/>
            <a:ext cx="11086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Держатели бюджета.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Они находятся на еще более высоком уровне иерархии принятия решений и часто контролируют или утверждают закупки или бюджет.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0228" y="4986099"/>
            <a:ext cx="11086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Лица, принимающие решения.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Ими могут быть держатели бюджета или те, кто находится на еще более высоком уровне иерархии принятия решений. </a:t>
            </a:r>
          </a:p>
        </p:txBody>
      </p:sp>
    </p:spTree>
    <p:extLst>
      <p:ext uri="{BB962C8B-B14F-4D97-AF65-F5344CB8AC3E}">
        <p14:creationId xmlns:p14="http://schemas.microsoft.com/office/powerpoint/2010/main" val="18463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4914" y="1105376"/>
            <a:ext cx="10842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Саботажники.</a:t>
            </a:r>
            <a:r>
              <a:rPr lang="ru-RU" sz="3200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Как и положено саботажникам, они могут таиться повсюду и принимать самые разные обличья: финансовый директор, директор по информационным технологиям, сын, дочь, супруг или агент по закупкам с «друзьями». 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8897" y="235130"/>
            <a:ext cx="6694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3">
                    <a:lumMod val="75000"/>
                  </a:schemeClr>
                </a:solidFill>
              </a:rPr>
              <a:t>ПОТРЕБНОСТЬ</a:t>
            </a:r>
            <a:endParaRPr lang="ru-RU" sz="6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9845" y="1820088"/>
            <a:ext cx="4692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u="sng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ПРОБЛЕМА</a:t>
            </a:r>
            <a:endParaRPr lang="ru-RU" sz="5400" b="1" i="1" u="sng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8897" y="3141617"/>
            <a:ext cx="7470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u="sng" dirty="0">
                <a:solidFill>
                  <a:srgbClr val="7030A0"/>
                </a:solidFill>
                <a:latin typeface="Georgia" panose="02040502050405020303" pitchFamily="18" charset="0"/>
              </a:rPr>
              <a:t>НЕОБХОДИМОСТЬ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9845" y="4463146"/>
            <a:ext cx="4338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u="sng" dirty="0">
                <a:solidFill>
                  <a:srgbClr val="7030A0"/>
                </a:solidFill>
                <a:latin typeface="Georgia" panose="02040502050405020303" pitchFamily="18" charset="0"/>
              </a:rPr>
              <a:t>ЖЕЛАНИЕ</a:t>
            </a:r>
          </a:p>
        </p:txBody>
      </p:sp>
    </p:spTree>
    <p:extLst>
      <p:ext uri="{BB962C8B-B14F-4D97-AF65-F5344CB8AC3E}">
        <p14:creationId xmlns:p14="http://schemas.microsoft.com/office/powerpoint/2010/main" val="2475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00"/>
            <a:ext cx="12191999" cy="686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322" y="0"/>
            <a:ext cx="7915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02"/>
            <a:ext cx="12192000" cy="68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443" y="200298"/>
            <a:ext cx="7777114" cy="5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753" y="191588"/>
            <a:ext cx="8098493" cy="58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69"/>
            <a:ext cx="12192000" cy="69256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9922" y="398306"/>
            <a:ext cx="717215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ОПРЕДЕЛЯЕМ </a:t>
            </a:r>
          </a:p>
          <a:p>
            <a:pPr algn="ctr"/>
            <a:r>
              <a:rPr lang="ru-RU" sz="72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ТИП </a:t>
            </a:r>
          </a:p>
          <a:p>
            <a:pPr algn="ctr"/>
            <a:r>
              <a:rPr lang="ru-RU" sz="72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РЫНКА</a:t>
            </a:r>
            <a:endParaRPr lang="ru-RU" sz="7200" b="1" cap="none" spc="0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634"/>
            <a:ext cx="12192000" cy="68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97" y="252548"/>
            <a:ext cx="9467205" cy="583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368"/>
            <a:ext cx="12191999" cy="687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324" y="592182"/>
            <a:ext cx="7543352" cy="53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18" y="896983"/>
            <a:ext cx="11430164" cy="4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3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1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80" y="330004"/>
            <a:ext cx="7827840" cy="58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74" y="511589"/>
            <a:ext cx="5233852" cy="54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66" y="383178"/>
            <a:ext cx="10321268" cy="55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3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86"/>
            <a:ext cx="12192000" cy="68688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1854" y="624729"/>
            <a:ext cx="1108829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МАТЕРИАЛЬНЫЕ РЕСУРСЫ</a:t>
            </a:r>
          </a:p>
          <a:p>
            <a:pPr algn="ctr"/>
            <a:endParaRPr lang="ru-RU" sz="54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- БАЗА КОМПАНИИ</a:t>
            </a:r>
          </a:p>
          <a:p>
            <a:pPr algn="ctr"/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- РЕСУРСЫ ТОВАРОВ И УСЛУГ</a:t>
            </a:r>
            <a:endParaRPr lang="ru-RU" sz="5400" b="1" cap="none" spc="0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78"/>
            <a:ext cx="12192000" cy="68601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6081" y="624729"/>
            <a:ext cx="10419839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ФИНАНСОВЫЕ</a:t>
            </a:r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РЕСУРСЫ</a:t>
            </a:r>
          </a:p>
          <a:p>
            <a:pPr algn="ctr"/>
            <a:endParaRPr lang="ru-RU" sz="54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685800" indent="-685800" algn="ctr">
              <a:buFontTx/>
              <a:buChar char="-"/>
            </a:pPr>
            <a:r>
              <a:rPr lang="en-US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FRIENDS, FAMILY, F</a:t>
            </a:r>
            <a:r>
              <a:rPr lang="en-US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OOLS</a:t>
            </a:r>
          </a:p>
          <a:p>
            <a:pPr marL="685800" indent="-685800" algn="ctr">
              <a:buFontTx/>
              <a:buChar char="-"/>
            </a:pPr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СУБСИДИИ И ГРАНТЫ</a:t>
            </a:r>
          </a:p>
          <a:p>
            <a:pPr marL="685800" indent="-685800" algn="ctr">
              <a:buFontTx/>
              <a:buChar char="-"/>
            </a:pPr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КРЕДИТЫ И ЛИЗИНГ</a:t>
            </a:r>
          </a:p>
          <a:p>
            <a:pPr marL="685800" indent="-685800" algn="ctr">
              <a:buFontTx/>
              <a:buChar char="-"/>
            </a:pPr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ФАКТОРИНГ И ОТСРОЧКА</a:t>
            </a:r>
            <a:endParaRPr lang="ru-RU" sz="5400" b="1" cap="none" spc="0" dirty="0" smtClean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54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73"/>
            <a:ext cx="12192000" cy="68529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4979" y="624729"/>
            <a:ext cx="10322056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ЧЕЛОВЕЧЕСКИЕ</a:t>
            </a:r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 РЕСУРСЫ</a:t>
            </a:r>
          </a:p>
          <a:p>
            <a:pPr algn="ctr"/>
            <a:endParaRPr lang="ru-RU" sz="5400" b="1" dirty="0">
              <a:ln w="381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685800" indent="-685800" algn="ctr">
              <a:buFontTx/>
              <a:buChar char="-"/>
            </a:pPr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ТЕ, КТО ДАЕТ </a:t>
            </a:r>
            <a:r>
              <a:rPr lang="en-US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</a:br>
            <a:r>
              <a:rPr lang="ru-RU" sz="5400" b="1" dirty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Л</a:t>
            </a:r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ИЧНЫЕ РЕКОМЕНДАЦИИ</a:t>
            </a:r>
          </a:p>
          <a:p>
            <a:pPr marL="685800" indent="-685800" algn="ctr">
              <a:buFontTx/>
              <a:buChar char="-"/>
            </a:pPr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КОРПОРАТИВНЫЕ </a:t>
            </a:r>
          </a:p>
          <a:p>
            <a:pPr algn="ctr"/>
            <a:r>
              <a:rPr lang="ru-RU" sz="54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КОНСУЛЬТАНТЫ</a:t>
            </a:r>
          </a:p>
          <a:p>
            <a:pPr marL="685800" indent="-685800" algn="ctr">
              <a:buFontTx/>
              <a:buChar char="-"/>
            </a:pPr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НАЕМНЫЕ РАБОТНИКИ</a:t>
            </a:r>
            <a:endParaRPr lang="ru-RU" sz="5400" b="1" cap="none" spc="0" dirty="0" smtClean="0">
              <a:ln w="381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5400" b="1" dirty="0">
              <a:ln w="3810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3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06" y="0"/>
            <a:ext cx="12201612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2637" y="624729"/>
            <a:ext cx="9406742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5400" b="1" dirty="0" smtClean="0">
                <a:ln w="5715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bg1"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ИНТЕЛЛЕКТУАЛЬНАЯ </a:t>
            </a:r>
          </a:p>
          <a:p>
            <a:pPr algn="ctr"/>
            <a:r>
              <a:rPr lang="ru-RU" sz="5400" b="1" dirty="0" smtClean="0">
                <a:ln w="5715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bg1"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СОБСТВЕННОСТЬ</a:t>
            </a:r>
          </a:p>
          <a:p>
            <a:pPr algn="ctr"/>
            <a:endParaRPr lang="ru-RU" sz="5400" b="1" dirty="0">
              <a:ln w="5715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glow rad="444500">
                  <a:schemeClr val="bg1"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685800" indent="-685800" algn="ctr">
              <a:buFontTx/>
              <a:buChar char="-"/>
            </a:pPr>
            <a:r>
              <a:rPr lang="ru-RU" sz="5400" b="1" cap="none" spc="0" dirty="0" smtClean="0">
                <a:ln w="5715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bg1"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ТОВАРНЫЙ ЗНАК</a:t>
            </a:r>
          </a:p>
          <a:p>
            <a:pPr marL="685800" indent="-685800" algn="ctr">
              <a:buFontTx/>
              <a:buChar char="-"/>
            </a:pPr>
            <a:r>
              <a:rPr lang="ru-RU" sz="5400" b="1" dirty="0" smtClean="0">
                <a:ln w="5715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bg1"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АВТОРСКОЕ ПРАВО</a:t>
            </a:r>
          </a:p>
          <a:p>
            <a:pPr marL="685800" indent="-685800" algn="ctr">
              <a:buFontTx/>
              <a:buChar char="-"/>
            </a:pPr>
            <a:r>
              <a:rPr lang="ru-RU" sz="5400" b="1" cap="none" spc="0" dirty="0" smtClean="0">
                <a:ln w="5715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bg1"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КОММЕРЧЕСКАЯ ТАЙНА</a:t>
            </a:r>
          </a:p>
          <a:p>
            <a:pPr marL="685800" indent="-685800" algn="ctr">
              <a:buFontTx/>
              <a:buChar char="-"/>
            </a:pPr>
            <a:r>
              <a:rPr lang="ru-RU" sz="5400" b="1" dirty="0" smtClean="0">
                <a:ln w="57150">
                  <a:solidFill>
                    <a:schemeClr val="tx2"/>
                  </a:solidFill>
                  <a:prstDash val="solid"/>
                </a:ln>
                <a:solidFill>
                  <a:schemeClr val="bg1"/>
                </a:solidFill>
                <a:effectLst>
                  <a:glow rad="444500">
                    <a:schemeClr val="bg1"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ПАТЕНТ</a:t>
            </a:r>
            <a:endParaRPr lang="ru-RU" sz="5400" b="1" cap="none" spc="0" dirty="0" smtClean="0">
              <a:ln w="5715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glow rad="444500">
                  <a:schemeClr val="bg1"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5400" b="1" dirty="0">
              <a:ln w="57150">
                <a:solidFill>
                  <a:schemeClr val="tx2"/>
                </a:solidFill>
                <a:prstDash val="solid"/>
              </a:ln>
              <a:solidFill>
                <a:schemeClr val="bg1"/>
              </a:solidFill>
              <a:effectLst>
                <a:glow rad="444500">
                  <a:schemeClr val="bg1"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0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916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5871" y="624729"/>
            <a:ext cx="11500263" cy="46782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КЛЮЧЕВЫЕ ПАРТНЕРЫ</a:t>
            </a:r>
            <a:endParaRPr lang="ru-RU" sz="5400" b="1" cap="none" spc="0" dirty="0" smtClean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54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685800" indent="-685800" algn="ctr">
              <a:spcAft>
                <a:spcPts val="1200"/>
              </a:spcAft>
              <a:buFontTx/>
              <a:buChar char="-"/>
            </a:pPr>
            <a: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СТРАТЕГИЧЕСКИЕ АЛЬЯНСЫ</a:t>
            </a:r>
          </a:p>
          <a:p>
            <a:pPr marL="685800" indent="-685800" algn="ctr">
              <a:spcAft>
                <a:spcPts val="1200"/>
              </a:spcAft>
              <a:buFontTx/>
              <a:buChar char="-"/>
            </a:pPr>
            <a:r>
              <a:rPr lang="ru-RU" sz="40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ОБЪЕДИНЕНИЯ МОЛОДЫХ КОМПАНИЙ</a:t>
            </a:r>
          </a:p>
          <a:p>
            <a:pPr marL="571500" indent="-571500" algn="ctr">
              <a:spcAft>
                <a:spcPts val="1200"/>
              </a:spcAft>
              <a:buFontTx/>
              <a:buChar char="-"/>
            </a:pPr>
            <a: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СОТРУДНИЧЕСТВО КОНКУРЕНТОВ</a:t>
            </a:r>
          </a:p>
          <a:p>
            <a:pPr marL="571500" indent="-571500" algn="ctr">
              <a:spcAft>
                <a:spcPts val="1200"/>
              </a:spcAft>
              <a:buFontTx/>
              <a:buChar char="-"/>
            </a:pPr>
            <a:r>
              <a:rPr lang="ru-RU" sz="40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ОТНОШЕНИЯ С ПОСТАВЩИКАМИ</a:t>
            </a:r>
            <a:endParaRPr lang="ru-RU" sz="4000" b="1" cap="none" spc="0" dirty="0" smtClean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383" y="138088"/>
            <a:ext cx="8737233" cy="58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7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64" y="217715"/>
            <a:ext cx="6623701" cy="64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112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2631" y="276386"/>
            <a:ext cx="11966737" cy="45550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>
              <a:spcAft>
                <a:spcPts val="3600"/>
              </a:spcAft>
              <a:buAutoNum type="arabicPeriod"/>
            </a:pPr>
            <a: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КАКОВЫ БУДУТ ОБЪЕМЫ ПРОДАЖ?</a:t>
            </a:r>
            <a:endParaRPr lang="ru-RU" sz="40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742950" indent="-742950">
              <a:spcAft>
                <a:spcPts val="3600"/>
              </a:spcAft>
              <a:buAutoNum type="arabicPeriod"/>
            </a:pPr>
            <a: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КАКОВА МОДЕЛЬ ПОЛУЧЕНИЯ ДОХОДА?</a:t>
            </a:r>
            <a:endParaRPr lang="ru-RU" sz="40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742950" indent="-742950">
              <a:spcAft>
                <a:spcPts val="3600"/>
              </a:spcAft>
              <a:buAutoNum type="arabicPeriod"/>
            </a:pPr>
            <a: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КАКУЮ ЦЕНУ МЫ НАЗНАЧИМ?</a:t>
            </a:r>
            <a:endParaRPr lang="ru-RU" sz="40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  <a:p>
            <a:pPr marL="742950" indent="-742950">
              <a:spcAft>
                <a:spcPts val="3600"/>
              </a:spcAft>
              <a:buAutoNum type="arabicPeriod"/>
            </a:pPr>
            <a: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ПОЛУЧИТЬСЯ ЛИ ИЗ ЭТОГО </a:t>
            </a:r>
            <a:b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</a:br>
            <a:r>
              <a:rPr lang="ru-RU" sz="4000" b="1" cap="none" spc="0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ДОСТАТОЧНО ПРИБЫЛЬНЫЙ БИЗНЕС?</a:t>
            </a:r>
          </a:p>
        </p:txBody>
      </p:sp>
    </p:spTree>
    <p:extLst>
      <p:ext uri="{BB962C8B-B14F-4D97-AF65-F5344CB8AC3E}">
        <p14:creationId xmlns:p14="http://schemas.microsoft.com/office/powerpoint/2010/main" val="13739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7" y="461555"/>
            <a:ext cx="11260386" cy="48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6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576"/>
            <a:ext cx="12192000" cy="68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0"/>
            <a:ext cx="12192000" cy="68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36" y="235131"/>
            <a:ext cx="10116327" cy="62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4" y="-8709"/>
            <a:ext cx="1219462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9105" y="1147244"/>
            <a:ext cx="1103379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spcAft>
                <a:spcPts val="3600"/>
              </a:spcAft>
            </a:pPr>
            <a:r>
              <a:rPr lang="ru-RU" sz="6600" b="1" dirty="0" smtClean="0">
                <a:ln w="38100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444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ВСЕМ ВЫЙТИ ИЗ ОФИСА</a:t>
            </a:r>
            <a:endParaRPr lang="ru-RU" sz="6600" b="1" dirty="0">
              <a:ln w="38100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444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5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6"/>
            <a:ext cx="12187183" cy="68492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81791" y="5379609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PIVOT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7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35" y="335610"/>
            <a:ext cx="7245530" cy="52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3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0" y="0"/>
            <a:ext cx="6766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 rot="5765910">
            <a:off x="5299628" y="107693"/>
            <a:ext cx="6445192" cy="6502553"/>
          </a:xfrm>
          <a:prstGeom prst="wedgeEllipseCallout">
            <a:avLst>
              <a:gd name="adj1" fmla="val -17002"/>
              <a:gd name="adj2" fmla="val 59223"/>
            </a:avLst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ru-RU" sz="16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7490" y="1681375"/>
            <a:ext cx="3023264" cy="12824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ru-RU" sz="4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Задавайте</a:t>
            </a:r>
            <a:r>
              <a:rPr lang="ru-RU" sz="4000" b="1" dirty="0" smtClean="0">
                <a:latin typeface="Georgia" panose="02040502050405020303" pitchFamily="18" charset="0"/>
              </a:rPr>
              <a:t> </a:t>
            </a:r>
          </a:p>
          <a:p>
            <a:pPr algn="ctr" defTabSz="412750" hangingPunct="0"/>
            <a:r>
              <a:rPr lang="ru-RU" sz="4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вопросы!</a:t>
            </a:r>
            <a:endParaRPr lang="ru-RU" sz="4000" b="1" dirty="0">
              <a:solidFill>
                <a:schemeClr val="bg1"/>
              </a:solidFill>
              <a:latin typeface="Georgia" panose="02040502050405020303" pitchFamily="18" charset="0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870" y="3553157"/>
            <a:ext cx="3474542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ru-RU" sz="33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Кирилл </a:t>
            </a:r>
            <a:r>
              <a:rPr lang="ru-RU" sz="33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Сачевко</a:t>
            </a:r>
            <a:endParaRPr lang="ru-RU" sz="3300" b="1" i="1" dirty="0">
              <a:solidFill>
                <a:schemeClr val="tx1">
                  <a:lumMod val="75000"/>
                  <a:lumOff val="25000"/>
                </a:schemeClr>
              </a:solidFill>
              <a:sym typeface="Helvetica Ligh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81120" y="3327454"/>
            <a:ext cx="6096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Добавляйтесь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</a:rPr>
              <a:t>в друзья </a:t>
            </a:r>
            <a:r>
              <a:rPr lang="ru-RU" sz="3600" b="1" dirty="0">
                <a:solidFill>
                  <a:schemeClr val="bg1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en-US" sz="2700" b="1" dirty="0">
                <a:solidFill>
                  <a:schemeClr val="bg1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facebook.com/</a:t>
            </a:r>
            <a:r>
              <a:rPr lang="en-US" sz="2700" b="1" dirty="0" err="1">
                <a:solidFill>
                  <a:schemeClr val="bg1"/>
                </a:solidFill>
                <a:latin typeface="Georgia" panose="02040502050405020303" pitchFamily="18" charset="0"/>
                <a:sym typeface="Wingdings" panose="05000000000000000000" pitchFamily="2" charset="2"/>
              </a:rPr>
              <a:t>kirill.sachevko</a:t>
            </a:r>
            <a:endParaRPr lang="ru-RU" sz="27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23" y="677218"/>
            <a:ext cx="2650236" cy="26502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3" y="4227237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3" y="4951790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3" y="5676343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13095" y="4321723"/>
            <a:ext cx="3173946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  <a:sym typeface="Helvetica Light"/>
              </a:rPr>
              <a:t>+375 (44) 750 46 64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05643" y="5045864"/>
            <a:ext cx="2588850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grodno@sibs.by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3095" y="5770005"/>
            <a:ext cx="4138955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Grodno.startup-school.by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5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Ромбовидная сетка, 16 х 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42_TF03031015.potx" id="{0A727C4B-544D-4288-9BF7-2D6FAFA96F04}" vid="{F53E4634-F5A1-4F7B-A57E-D4ECF71AE968}"/>
    </a:ext>
  </a:extLst>
</a:theme>
</file>

<file path=ppt/theme/theme2.xml><?xml version="1.0" encoding="utf-8"?>
<a:theme xmlns:a="http://schemas.openxmlformats.org/drawingml/2006/main" name="Тема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Деловая презентация с ромбовидной сеткой (широкоэкранный формат)</Template>
  <TotalTime>825</TotalTime>
  <Words>1087</Words>
  <Application>Microsoft Office PowerPoint</Application>
  <PresentationFormat>Широкоэкранный</PresentationFormat>
  <Paragraphs>357</Paragraphs>
  <Slides>91</Slides>
  <Notes>90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9" baseType="lpstr">
      <vt:lpstr>Arial</vt:lpstr>
      <vt:lpstr>Britannic Bold</vt:lpstr>
      <vt:lpstr>Comic Sans MS</vt:lpstr>
      <vt:lpstr>Georgia</vt:lpstr>
      <vt:lpstr>Helvetica Light</vt:lpstr>
      <vt:lpstr>Times New Roman</vt:lpstr>
      <vt:lpstr>Wingdings</vt:lpstr>
      <vt:lpstr>Ромбовидная сетка, 16 х 9</vt:lpstr>
      <vt:lpstr>Customer Development</vt:lpstr>
      <vt:lpstr>Презентация PowerPoint</vt:lpstr>
      <vt:lpstr>Customer Development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Development</dc:title>
  <dc:creator>ГУФПП</dc:creator>
  <cp:lastModifiedBy>User</cp:lastModifiedBy>
  <cp:revision>78</cp:revision>
  <dcterms:created xsi:type="dcterms:W3CDTF">2019-04-15T08:19:48Z</dcterms:created>
  <dcterms:modified xsi:type="dcterms:W3CDTF">2019-09-25T08:25:06Z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