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4.9001290092986018E-4"/>
                  <c:y val="-6.881488082360657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3.3805218203656749E-2"/>
                  <c:y val="-7.254043086189554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6,3%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322033898305073E-2"/>
                      <c:h val="9.04940471897996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1.0836558565772501E-2"/>
                  <c:y val="-6.379890421590145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40677966101695"/>
                      <c:h val="9.5945495815691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layout>
                <c:manualLayout>
                  <c:x val="-5.3631389296676907E-2"/>
                  <c:y val="-7.10995528953631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8,5%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16949152542372"/>
                      <c:h val="8.4770026132613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54,7%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22.7</c:v>
                </c:pt>
                <c:pt idx="1">
                  <c:v>3.1</c:v>
                </c:pt>
                <c:pt idx="2">
                  <c:v>6.1</c:v>
                </c:pt>
                <c:pt idx="3">
                  <c:v>3.1</c:v>
                </c:pt>
                <c:pt idx="4">
                  <c:v>8.1999999999999993</c:v>
                </c:pt>
                <c:pt idx="5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0.10731327016326349"/>
                  <c:y val="2.36837135113364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9,5%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24,8%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2.0010899061346198E-2"/>
                  <c:y val="-0.120678756285098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35,9%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7.6522309711286096E-2"/>
                  <c:y val="7.26630306146194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7,4%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5.7519462609546636E-2"/>
                  <c:y val="3.374341322595665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3,9%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11.7</c:v>
                </c:pt>
                <c:pt idx="1">
                  <c:v>8.4</c:v>
                </c:pt>
                <c:pt idx="2">
                  <c:v>23.8</c:v>
                </c:pt>
                <c:pt idx="3">
                  <c:v>6</c:v>
                </c:pt>
                <c:pt idx="4">
                  <c:v>39.5</c:v>
                </c:pt>
                <c:pt idx="5">
                  <c:v>7.1</c:v>
                </c:pt>
                <c:pt idx="6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2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2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2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2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499154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9 месяцев 2022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3995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35569,6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25795,4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35569,6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25476,3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34666,1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25239,0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34666,1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24884,6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-354,4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2359471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Подоходного налога с физических лиц поступило 6131,1 тыс. рублей.</a:t>
            </a:r>
          </a:p>
          <a:p>
            <a:r>
              <a:rPr lang="ru-RU" sz="1600" dirty="0"/>
              <a:t>Налога на добавленную стоимость – 1628,3 тыс. рублей</a:t>
            </a:r>
          </a:p>
          <a:p>
            <a:r>
              <a:rPr lang="ru-RU" sz="1600" dirty="0"/>
              <a:t>Налогов на собственность – 788,7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925,7 тыс. рублей</a:t>
            </a:r>
          </a:p>
          <a:p>
            <a:r>
              <a:rPr lang="ru-RU" sz="1600" dirty="0"/>
              <a:t>Безвозмездные поступления составили 14121,0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43144"/>
              </p:ext>
            </p:extLst>
          </p:nvPr>
        </p:nvGraphicFramePr>
        <p:xfrm>
          <a:off x="107504" y="23725"/>
          <a:ext cx="8948400" cy="4647466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 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2021 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10302,0 (45,1%)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11674,4 (45,3%)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12520,5 (54,9%)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14121,0 (54,7%)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22822,5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25795,4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9944,6 (44,6%)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11301,8 (44,8%)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12359,8 (55,4%)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13937,2 (55,2%)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22304,4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25239,0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357,4 (69,0%)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372,6 (67,0%)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160,7 (31,0%)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183,8 (33,0%)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 (78,3%)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 (80,8%)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 (21,7%)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12,8 (19,2%)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 (73,3%)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 (72,0%)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 (26,7%)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20,2 (28,0%)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 (77,1%)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 (65,9%)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(22,9%)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27,2 (34,1%)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 (74,1%)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 (69,3%)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17,1 (25,9%)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23,9 (30,7%)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 (70,6%)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 (69,9%)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108,3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22,7 (29,4%)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25,4 (30,1%)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111,9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109,3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 (71,5%)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 (55,2%)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22,6 (28,5%)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46,2 (44,8%)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 (46,5%)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 (61,2%)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50,2 (53,5%)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28,1 (38,8%)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0575226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3084,8 тыс. рублей</a:t>
            </a:r>
          </a:p>
          <a:p>
            <a:r>
              <a:rPr lang="ru-RU" sz="1600" dirty="0"/>
              <a:t>На жилищно-коммунальное хозяйство  - 2425,9 тыс. рублей.</a:t>
            </a:r>
          </a:p>
          <a:p>
            <a:r>
              <a:rPr lang="ru-RU" sz="1600" dirty="0"/>
              <a:t>На образование  - 9147,0 тыс. рублей</a:t>
            </a:r>
          </a:p>
          <a:p>
            <a:r>
              <a:rPr lang="ru-RU" sz="1600" dirty="0"/>
              <a:t>На здравоохранение – 6318,7 тыс. рублей</a:t>
            </a:r>
          </a:p>
          <a:p>
            <a:r>
              <a:rPr lang="ru-RU" sz="1600" dirty="0"/>
              <a:t>На социальную политику – 1895,5 тыс. рублей</a:t>
            </a:r>
          </a:p>
          <a:p>
            <a:r>
              <a:rPr lang="ru-RU" sz="1600" dirty="0"/>
              <a:t>На национальную экономику – 998,6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1573,8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3542"/>
              </p:ext>
            </p:extLst>
          </p:nvPr>
        </p:nvGraphicFramePr>
        <p:xfrm>
          <a:off x="107504" y="51470"/>
          <a:ext cx="8928992" cy="4854741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20073,1 (88,4%)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22481,1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2629,5 (11,6%)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2995,2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22702,6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25476,3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19715,8 (89,0%)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22070,6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2437,7 (11,0%)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22153,5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24884,6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357,3 (65,1%)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410,5 (69,4%)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191,7 (34,9%)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181,2 (30,6%)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 (73,7%)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 (73,5%)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 (26,3%)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18,5 (26,5%)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 (66,5%)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 (73,4%)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 (33,5%)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20,2 (26,6%)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 (71,5%)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59,0 (67,5%)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 (28,5%)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28,4 (32,5%)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 (70,3%)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59,3 (70,3%)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 (29,7%)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25,1 (29,7%)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53,7 (64,3%)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 (65,6%)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29,8 (35,7%)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31,7 (34,4%)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52,6 (63,8%)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 (67,6%)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 (36,2%)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34,3 (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32,4%)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49,8 (51,0)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53,3 (69,9%)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47,9 (49,0%)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23,0(30,1%)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10080</TotalTime>
  <Words>926</Words>
  <Application>Microsoft Office PowerPoint</Application>
  <PresentationFormat>Экран (16:9)</PresentationFormat>
  <Paragraphs>399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683</cp:revision>
  <cp:lastPrinted>2022-10-18T06:54:01Z</cp:lastPrinted>
  <dcterms:created xsi:type="dcterms:W3CDTF">2013-10-16T05:53:51Z</dcterms:created>
  <dcterms:modified xsi:type="dcterms:W3CDTF">2022-10-19T11:24:07Z</dcterms:modified>
</cp:coreProperties>
</file>