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86" r:id="rId1"/>
  </p:sldMasterIdLst>
  <p:notesMasterIdLst>
    <p:notesMasterId r:id="rId9"/>
  </p:notesMasterIdLst>
  <p:handoutMasterIdLst>
    <p:handoutMasterId r:id="rId10"/>
  </p:handoutMasterIdLst>
  <p:sldIdLst>
    <p:sldId id="258" r:id="rId2"/>
    <p:sldId id="284" r:id="rId3"/>
    <p:sldId id="289" r:id="rId4"/>
    <p:sldId id="300" r:id="rId5"/>
    <p:sldId id="285" r:id="rId6"/>
    <p:sldId id="297" r:id="rId7"/>
    <p:sldId id="296" r:id="rId8"/>
  </p:sldIdLst>
  <p:sldSz cx="9144000" cy="5143500" type="screen16x9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3" autoAdjust="0"/>
    <p:restoredTop sz="94676" autoAdjust="0"/>
  </p:normalViewPr>
  <p:slideViewPr>
    <p:cSldViewPr>
      <p:cViewPr varScale="1">
        <p:scale>
          <a:sx n="143" d="100"/>
          <a:sy n="143" d="100"/>
        </p:scale>
        <p:origin x="696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169491525423729"/>
          <c:y val="0"/>
          <c:w val="0.83333333333333337"/>
          <c:h val="0.8040886723190032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explosion val="29"/>
            <c:extLst>
              <c:ext xmlns:c16="http://schemas.microsoft.com/office/drawing/2014/chart" uri="{C3380CC4-5D6E-409C-BE32-E72D297353CC}">
                <c16:uniqueId val="{00000000-BA85-4BF9-94C5-5643241FA562}"/>
              </c:ext>
            </c:extLst>
          </c:dPt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BCEA-45FA-9384-674AD3FD03E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20,2%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85-4BF9-94C5-5643241FA562}"/>
                </c:ext>
              </c:extLst>
            </c:dLbl>
            <c:dLbl>
              <c:idx val="1"/>
              <c:layout>
                <c:manualLayout>
                  <c:x val="-3.2975777392232744E-2"/>
                  <c:y val="4.021409169422431E-3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2,7%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909604519774011"/>
                      <c:h val="5.20613343772642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BA85-4BF9-94C5-5643241FA562}"/>
                </c:ext>
              </c:extLst>
            </c:dLbl>
            <c:dLbl>
              <c:idx val="2"/>
              <c:layout>
                <c:manualLayout>
                  <c:x val="-0.1270255571867076"/>
                  <c:y val="-6.9814706548949709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5,5%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9322033898305073E-2"/>
                      <c:h val="9.04940471897996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A85-4BF9-94C5-5643241FA562}"/>
                </c:ext>
              </c:extLst>
            </c:dLbl>
            <c:dLbl>
              <c:idx val="3"/>
              <c:layout>
                <c:manualLayout>
                  <c:x val="-0.16902864896125283"/>
                  <c:y val="-9.9233427596177343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3,1%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440677966101695"/>
                      <c:h val="9.594549581569122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BA85-4BF9-94C5-5643241FA562}"/>
                </c:ext>
              </c:extLst>
            </c:dLbl>
            <c:dLbl>
              <c:idx val="4"/>
              <c:layout>
                <c:manualLayout>
                  <c:x val="-0.13837715200854131"/>
                  <c:y val="-9.8356688712840062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7,3%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016949152542372"/>
                      <c:h val="8.477002613261355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BA85-4BF9-94C5-5643241FA562}"/>
                </c:ext>
              </c:extLst>
            </c:dLbl>
            <c:dLbl>
              <c:idx val="5"/>
              <c:layout>
                <c:manualLayout>
                  <c:x val="0.1533413408069754"/>
                  <c:y val="-7.444017485843403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61,2%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CEA-45FA-9384-674AD3FD03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с физических лиц</c:v>
                </c:pt>
                <c:pt idx="1">
                  <c:v>Земельный налог и налог на недвижимость</c:v>
                </c:pt>
                <c:pt idx="2">
                  <c:v>Налог на добавленную стоимость</c:v>
                </c:pt>
                <c:pt idx="3">
                  <c:v>Единый налог для производителей сельскохозяйственной продукции</c:v>
                </c:pt>
                <c:pt idx="4">
                  <c:v>Прочие налоговые и неналоговые доходы</c:v>
                </c:pt>
                <c:pt idx="5">
                  <c:v>Дотации, субвенции и иные межбюджетные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20.2</c:v>
                </c:pt>
                <c:pt idx="1">
                  <c:v>2.7</c:v>
                </c:pt>
                <c:pt idx="2">
                  <c:v>5.5</c:v>
                </c:pt>
                <c:pt idx="3">
                  <c:v>3.1</c:v>
                </c:pt>
                <c:pt idx="4">
                  <c:v>7.3</c:v>
                </c:pt>
                <c:pt idx="5">
                  <c:v>61.2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CEA-45FA-9384-674AD3FD03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16"/>
          <c:w val="1"/>
          <c:h val="0.24183677761866987"/>
        </c:manualLayout>
      </c:layout>
      <c:overlay val="0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084790248676543"/>
          <c:y val="0"/>
          <c:w val="0.83213577116419768"/>
          <c:h val="0.8310258728285151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-7.8423862271453357E-2"/>
                  <c:y val="9.068232325614195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11,2%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108-4E59-8513-DD87FC41BB16}"/>
                </c:ext>
              </c:extLst>
            </c:dLbl>
            <c:dLbl>
              <c:idx val="1"/>
              <c:layout>
                <c:manualLayout>
                  <c:x val="-0.10731327016326349"/>
                  <c:y val="2.3683713511336454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12,3%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108-4E59-8513-DD87FC41BB16}"/>
                </c:ext>
              </c:extLst>
            </c:dLbl>
            <c:dLbl>
              <c:idx val="2"/>
              <c:layout>
                <c:manualLayout>
                  <c:x val="-0.15764802704746653"/>
                  <c:y val="-8.735492158973987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 22,1%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108-4E59-8513-DD87FC41BB16}"/>
                </c:ext>
              </c:extLst>
            </c:dLbl>
            <c:dLbl>
              <c:idx val="3"/>
              <c:layout>
                <c:manualLayout>
                  <c:x val="-2.0010899061346198E-2"/>
                  <c:y val="-0.12067875628509814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8,0%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08-4E59-8513-DD87FC41BB16}"/>
                </c:ext>
              </c:extLst>
            </c:dLbl>
            <c:dLbl>
              <c:idx val="4"/>
              <c:layout>
                <c:manualLayout>
                  <c:x val="0.16666666666666666"/>
                  <c:y val="-8.953473722759777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36,9%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640-4E6D-BF56-993E9E020B40}"/>
                </c:ext>
              </c:extLst>
            </c:dLbl>
            <c:dLbl>
              <c:idx val="5"/>
              <c:layout>
                <c:manualLayout>
                  <c:x val="7.6522309711286096E-2"/>
                  <c:y val="7.266303061461947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6,3%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08-4E59-8513-DD87FC41BB16}"/>
                </c:ext>
              </c:extLst>
            </c:dLbl>
            <c:dLbl>
              <c:idx val="6"/>
              <c:layout>
                <c:manualLayout>
                  <c:x val="5.7519462609546636E-2"/>
                  <c:y val="3.3743413225956656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2,9%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108-4E59-8513-DD87FC41BB16}"/>
                </c:ext>
              </c:extLst>
            </c:dLbl>
            <c:dLbl>
              <c:idx val="7"/>
              <c:layout>
                <c:manualLayout>
                  <c:x val="0.16294207927398904"/>
                  <c:y val="-1.2538644953975895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0,2%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487-42F2-942A-964D260A4B09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Общегосударственная деятельность</c:v>
                </c:pt>
                <c:pt idx="1">
                  <c:v>Жилищно-коммунальные услуги и жилищное строительство</c:v>
                </c:pt>
                <c:pt idx="2">
                  <c:v>Здравоохранение</c:v>
                </c:pt>
                <c:pt idx="3">
                  <c:v>Физическая культура, спорт, культура и СМИ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экономика</c:v>
                </c:pt>
                <c:pt idx="7">
                  <c:v>Прочие</c:v>
                </c:pt>
              </c:strCache>
            </c:strRef>
          </c:cat>
          <c:val>
            <c:numRef>
              <c:f>Лист1!$B$2:$B$9</c:f>
              <c:numCache>
                <c:formatCode>#,##0.0</c:formatCode>
                <c:ptCount val="8"/>
                <c:pt idx="0">
                  <c:v>11.2</c:v>
                </c:pt>
                <c:pt idx="1">
                  <c:v>12.3</c:v>
                </c:pt>
                <c:pt idx="2">
                  <c:v>22.1</c:v>
                </c:pt>
                <c:pt idx="3">
                  <c:v>8</c:v>
                </c:pt>
                <c:pt idx="4">
                  <c:v>36.9</c:v>
                </c:pt>
                <c:pt idx="5">
                  <c:v>6.3</c:v>
                </c:pt>
                <c:pt idx="6">
                  <c:v>2.9</c:v>
                </c:pt>
                <c:pt idx="7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108-4E59-8513-DD87FC41B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1991"/>
          <c:w val="1"/>
          <c:h val="0.25642912765084513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0.7425</cdr:x>
      <cdr:y>0</cdr:y>
    </cdr:from>
    <cdr:to>
      <cdr:x>0.78359</cdr:x>
      <cdr:y>0.06606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38132" y="0"/>
          <a:ext cx="184731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0.43364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2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0.72865</cdr:x>
      <cdr:y>0.0001</cdr:y>
    </cdr:from>
    <cdr:to>
      <cdr:x>1</cdr:x>
      <cdr:y>0.06825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275857" y="452"/>
          <a:ext cx="1219943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0.43364</cdr:x>
      <cdr:y>0.72766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80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60" cy="496332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2" y="1"/>
            <a:ext cx="2945660" cy="496332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t>11.08.2023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60" cy="496332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2" y="9428584"/>
            <a:ext cx="2945660" cy="496332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60" cy="496332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2" y="1"/>
            <a:ext cx="2945660" cy="496332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t>11.08.2023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7" tIns="45734" rIns="91467" bIns="4573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8"/>
          </a:xfrm>
          <a:prstGeom prst="rect">
            <a:avLst/>
          </a:prstGeom>
        </p:spPr>
        <p:txBody>
          <a:bodyPr vert="horz" lIns="91467" tIns="45734" rIns="91467" bIns="4573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60" cy="496332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2" y="9428584"/>
            <a:ext cx="2945660" cy="496332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767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008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5034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t>11.08.2023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260242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7322-F505-497D-99E9-533EC7866A8A}" type="datetime1">
              <a:rPr lang="ru-RU" smtClean="0"/>
              <a:t>11.08.2023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49848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7322-F505-497D-99E9-533EC7866A8A}" type="datetime1">
              <a:rPr lang="ru-RU" smtClean="0"/>
              <a:t>11.08.2023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35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4563238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7322-F505-497D-99E9-533EC7866A8A}" type="datetime1">
              <a:rPr lang="ru-RU" smtClean="0"/>
              <a:t>11.08.2023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52298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7322-F505-497D-99E9-533EC7866A8A}" type="datetime1">
              <a:rPr lang="ru-RU" smtClean="0"/>
              <a:t>11.08.2023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566474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7322-F505-497D-99E9-533EC7866A8A}" type="datetime1">
              <a:rPr lang="ru-RU" smtClean="0"/>
              <a:t>11.08.2023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6007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t>11.08.2023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355239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t>11.08.2023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752387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t>11.08.2023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847612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t>11.08.2023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750072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t>11.08.2023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80882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t>11.08.2023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101326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t>11.08.2023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59331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t>11.08.2023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42744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t>11.08.2023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121563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t>11.08.2023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200167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t>11.08.2023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Слайд №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541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87" r:id="rId1"/>
    <p:sldLayoutId id="2147484888" r:id="rId2"/>
    <p:sldLayoutId id="2147484889" r:id="rId3"/>
    <p:sldLayoutId id="2147484890" r:id="rId4"/>
    <p:sldLayoutId id="2147484891" r:id="rId5"/>
    <p:sldLayoutId id="2147484892" r:id="rId6"/>
    <p:sldLayoutId id="2147484893" r:id="rId7"/>
    <p:sldLayoutId id="2147484894" r:id="rId8"/>
    <p:sldLayoutId id="2147484895" r:id="rId9"/>
    <p:sldLayoutId id="2147484896" r:id="rId10"/>
    <p:sldLayoutId id="2147484897" r:id="rId11"/>
    <p:sldLayoutId id="2147484898" r:id="rId12"/>
    <p:sldLayoutId id="2147484899" r:id="rId13"/>
    <p:sldLayoutId id="2147484900" r:id="rId14"/>
    <p:sldLayoutId id="2147484901" r:id="rId15"/>
    <p:sldLayoutId id="2147484902" r:id="rId16"/>
  </p:sldLayoutIdLst>
  <p:transition spd="slow">
    <p:wipe/>
  </p:transition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198448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БЮЛЛЕТЕНЬ</a:t>
                      </a:r>
                    </a:p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исполнении бюджета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Зельвенского района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  1 полугодие 2023 года</a:t>
                      </a: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532424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консолидированного</a:t>
                      </a:r>
                      <a:b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Зельвенского района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88024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Районный бюджет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507133" y="2427734"/>
            <a:ext cx="2153099" cy="24482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сельских бюджетов:</a:t>
            </a:r>
          </a:p>
          <a:p>
            <a:pPr algn="ctr"/>
            <a:r>
              <a:rPr lang="ru-RU" sz="1500" b="1" dirty="0" err="1">
                <a:solidFill>
                  <a:srgbClr val="000000"/>
                </a:solidFill>
                <a:latin typeface="Times New Roman"/>
              </a:rPr>
              <a:t>Голынковский</a:t>
            </a:r>
            <a:endParaRPr lang="ru-RU" sz="1500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sz="1500" b="1" dirty="0" err="1">
                <a:solidFill>
                  <a:srgbClr val="000000"/>
                </a:solidFill>
                <a:latin typeface="Times New Roman"/>
              </a:rPr>
              <a:t>Деречинский</a:t>
            </a:r>
            <a:endParaRPr lang="ru-RU" sz="1500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sz="1500" b="1" dirty="0" err="1">
                <a:solidFill>
                  <a:srgbClr val="000000"/>
                </a:solidFill>
                <a:latin typeface="Times New Roman"/>
              </a:rPr>
              <a:t>Доброселецкий</a:t>
            </a:r>
            <a:endParaRPr lang="ru-RU" sz="1500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sz="1500" b="1" dirty="0">
                <a:solidFill>
                  <a:srgbClr val="000000"/>
                </a:solidFill>
                <a:latin typeface="Times New Roman"/>
              </a:rPr>
              <a:t>Зельвенский</a:t>
            </a:r>
          </a:p>
          <a:p>
            <a:pPr algn="ctr"/>
            <a:r>
              <a:rPr lang="ru-RU" sz="1500" b="1" dirty="0">
                <a:solidFill>
                  <a:srgbClr val="000000"/>
                </a:solidFill>
                <a:latin typeface="Times New Roman"/>
              </a:rPr>
              <a:t>Каролинский</a:t>
            </a:r>
          </a:p>
          <a:p>
            <a:pPr algn="ctr"/>
            <a:r>
              <a:rPr lang="ru-RU" sz="1500" b="1" dirty="0" err="1">
                <a:solidFill>
                  <a:srgbClr val="000000"/>
                </a:solidFill>
                <a:latin typeface="Times New Roman"/>
              </a:rPr>
              <a:t>Кремяницкий</a:t>
            </a:r>
            <a:endParaRPr lang="ru-RU" sz="1500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sz="1500" b="1" dirty="0" err="1">
                <a:solidFill>
                  <a:srgbClr val="000000"/>
                </a:solidFill>
                <a:latin typeface="Times New Roman"/>
              </a:rPr>
              <a:t>Сынковичский</a:t>
            </a:r>
            <a:endParaRPr lang="ru-RU" sz="1500" b="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7936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Базовый уровень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Первичный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197317"/>
              </p:ext>
            </p:extLst>
          </p:nvPr>
        </p:nvGraphicFramePr>
        <p:xfrm>
          <a:off x="107506" y="555526"/>
          <a:ext cx="8496942" cy="4161509"/>
        </p:xfrm>
        <a:graphic>
          <a:graphicData uri="http://schemas.openxmlformats.org/drawingml/2006/table">
            <a:tbl>
              <a:tblPr/>
              <a:tblGrid>
                <a:gridCol w="1584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64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7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55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05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2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98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7333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076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31519">
                <a:tc gridSpan="14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БЮДЖЕТА</a:t>
                      </a: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86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(-); ПРОФИЦИТ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3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Консолидирован-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ный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бюджет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44912,9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22532,3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46089,4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22607,8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-1176,5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-75,5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 бюджет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43913,4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22115,1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45089,9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22147,3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-1176,5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73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Сельские бюджеты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999,5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417,2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999,5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460,5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-43,3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Голынковский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Деречинский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57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Доброселецкий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Зельвенский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Каролинский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154,0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Кремяницкий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177,9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177,9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Сынковичский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местных бюджетов.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90814596"/>
              </p:ext>
            </p:extLst>
          </p:nvPr>
        </p:nvGraphicFramePr>
        <p:xfrm>
          <a:off x="0" y="484188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Объект 2">
            <a:extLst>
              <a:ext uri="{FF2B5EF4-FFF2-40B4-BE49-F238E27FC236}">
                <a16:creationId xmlns:a16="http://schemas.microsoft.com/office/drawing/2014/main" id="{A72E7EDE-424B-4312-8774-3DEF590A32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60032" y="843558"/>
            <a:ext cx="3138026" cy="2910580"/>
          </a:xfrm>
        </p:spPr>
        <p:txBody>
          <a:bodyPr>
            <a:normAutofit fontScale="85000" lnSpcReduction="20000"/>
          </a:bodyPr>
          <a:lstStyle/>
          <a:p>
            <a:r>
              <a:rPr lang="ru-RU" sz="1600" dirty="0"/>
              <a:t>Подоходного налога с физических лиц поступило 4560,6 тыс. рублей.</a:t>
            </a:r>
          </a:p>
          <a:p>
            <a:r>
              <a:rPr lang="ru-RU" sz="1600" dirty="0"/>
              <a:t>Налога на добавленную стоимость – 1239,4 тыс. рублей</a:t>
            </a:r>
          </a:p>
          <a:p>
            <a:r>
              <a:rPr lang="ru-RU" sz="1600" dirty="0"/>
              <a:t>Налогов на собственность – 607,3 тыс. рублей</a:t>
            </a:r>
          </a:p>
          <a:p>
            <a:r>
              <a:rPr lang="ru-RU" sz="1600" dirty="0"/>
              <a:t>Единого налога с производителей сельскохозяйственной продукции – 692,8 тыс. рублей</a:t>
            </a:r>
          </a:p>
          <a:p>
            <a:r>
              <a:rPr lang="ru-RU" sz="1600" dirty="0"/>
              <a:t>Безвозмездные поступления составили 13797,3тыс. рублей </a:t>
            </a:r>
          </a:p>
        </p:txBody>
      </p:sp>
    </p:spTree>
    <p:extLst>
      <p:ext uri="{BB962C8B-B14F-4D97-AF65-F5344CB8AC3E}">
        <p14:creationId xmlns:p14="http://schemas.microsoft.com/office/powerpoint/2010/main" val="2638926391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727126"/>
              </p:ext>
            </p:extLst>
          </p:nvPr>
        </p:nvGraphicFramePr>
        <p:xfrm>
          <a:off x="107504" y="23725"/>
          <a:ext cx="8948400" cy="4647466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3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8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13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963862877"/>
                    </a:ext>
                  </a:extLst>
                </a:gridCol>
                <a:gridCol w="648069">
                  <a:extLst>
                    <a:ext uri="{9D8B030D-6E8A-4147-A177-3AD203B41FA5}">
                      <a16:colId xmlns:a16="http://schemas.microsoft.com/office/drawing/2014/main" val="3487850430"/>
                    </a:ext>
                  </a:extLst>
                </a:gridCol>
              </a:tblGrid>
              <a:tr h="29421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поступлений доходов местных бюджетов.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10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7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Налоговые</a:t>
                      </a:r>
                    </a:p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неналоговые</a:t>
                      </a:r>
                    </a:p>
                    <a:p>
                      <a:pPr algn="ctr" fontAlgn="ctr"/>
                      <a:r>
                        <a:rPr lang="ru-RU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</a:t>
                      </a:r>
                    </a:p>
                    <a:p>
                      <a:pPr algn="ctr" fontAlgn="ctr"/>
                      <a:r>
                        <a:rPr lang="ru-RU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(сумма и процент от доходов)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поступления (дотации, субвенции, иные межбюджетные трансферты)</a:t>
                      </a:r>
                    </a:p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(сумма и процент от</a:t>
                      </a:r>
                      <a:r>
                        <a:rPr lang="ru-RU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доходов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полугодие </a:t>
                      </a:r>
                    </a:p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2022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 полугодие</a:t>
                      </a:r>
                    </a:p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полугодие</a:t>
                      </a:r>
                    </a:p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2022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полугодие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полугодие</a:t>
                      </a:r>
                    </a:p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2022 г.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полугодие</a:t>
                      </a:r>
                    </a:p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Консолидирован-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ный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7414,8</a:t>
                      </a:r>
                    </a:p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(43,8%)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8735,0 (38,8%)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9515,0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(56,2%)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13797,3 (61,2%)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145,0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16929,8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22532,3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133,1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7179,5</a:t>
                      </a:r>
                    </a:p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(43,6%)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8459,0 (38,2%)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9379,0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(56,4%)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13656,1 (61,8%)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145,6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16558,5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22115,1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133,6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40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235,3 (63,4%)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276 (66,2%)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136,0 (36,6%)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141,2 (33,8%)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371,3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417,2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Голынковский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 (72,2%)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38,0 (86,4%)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115,2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12,7 (27,8%)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 (13,6%)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47,2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386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Деречинский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29,5 (59,4%)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40,3 (65,0%)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136,6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20,2 (40,6%)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21,7 (35%)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Доброселецкий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36,4 (65,7%)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40,1 (74,8%)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110,2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19,0 (34,3%)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13,5 (25,2%)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71,1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666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Зельвенский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31,2 (69,8%)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36,1 (64,5%)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13,5 (30,2%)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19,9 (35,5%)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147,4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125,3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Каролинский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36,1 (65,4%)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41,5 (67,3%)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115,0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19,1(34,6%)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20,2 (32,7%)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105,8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111,8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165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Кремяницкиий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 (57,5%)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45,1 (54,2%)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29,6 (42,5%)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38,1 (45,8%)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119,5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Сынковичский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29,1 (57,1%)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34,9 (61,6%)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21,9 (42,9%)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21,8 (38,4%)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111,2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консолидированного бюджета</a:t>
            </a:r>
            <a:b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функциональной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56354389"/>
              </p:ext>
            </p:extLst>
          </p:nvPr>
        </p:nvGraphicFramePr>
        <p:xfrm>
          <a:off x="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Объект 2">
            <a:extLst>
              <a:ext uri="{FF2B5EF4-FFF2-40B4-BE49-F238E27FC236}">
                <a16:creationId xmlns:a16="http://schemas.microsoft.com/office/drawing/2014/main" id="{69C8BF06-4E44-4CE3-918D-BB3BD92A2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2" y="1203597"/>
            <a:ext cx="4038598" cy="3391025"/>
          </a:xfrm>
        </p:spPr>
        <p:txBody>
          <a:bodyPr>
            <a:normAutofit fontScale="92500" lnSpcReduction="20000"/>
          </a:bodyPr>
          <a:lstStyle/>
          <a:p>
            <a:r>
              <a:rPr lang="ru-RU" sz="1600" dirty="0"/>
              <a:t>На общегосударственную деятельность направлено 2525,6 тыс. рублей</a:t>
            </a:r>
          </a:p>
          <a:p>
            <a:r>
              <a:rPr lang="ru-RU" sz="1600" dirty="0"/>
              <a:t>На жилищно-коммунальное хозяйство  - 2782,5 тыс. рублей.</a:t>
            </a:r>
          </a:p>
          <a:p>
            <a:r>
              <a:rPr lang="ru-RU" sz="1600" dirty="0"/>
              <a:t>На образование  - 8353,2 тыс. рублей</a:t>
            </a:r>
          </a:p>
          <a:p>
            <a:r>
              <a:rPr lang="ru-RU" sz="1600" dirty="0"/>
              <a:t>На здравоохранение – 5004,4 тыс. рублей</a:t>
            </a:r>
          </a:p>
          <a:p>
            <a:r>
              <a:rPr lang="ru-RU" sz="1600" dirty="0"/>
              <a:t>На социальную политику – 1417,5 тыс. рублей</a:t>
            </a:r>
          </a:p>
          <a:p>
            <a:r>
              <a:rPr lang="ru-RU" sz="1600" dirty="0"/>
              <a:t>На национальную экономику – 664,9 тыс. рублей</a:t>
            </a:r>
          </a:p>
          <a:p>
            <a:r>
              <a:rPr lang="ru-RU" sz="1600" dirty="0"/>
              <a:t>На физическую культуру, спорт, культуру и средства массовой информации – 1849,6тыс.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1862360282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792400"/>
              </p:ext>
            </p:extLst>
          </p:nvPr>
        </p:nvGraphicFramePr>
        <p:xfrm>
          <a:off x="107504" y="51470"/>
          <a:ext cx="8928992" cy="5037621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23109634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662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14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1480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0527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94216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расходов местных бюджетов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8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Первоочередные расходы (заработная плата, лекарственные средства, продукты питания,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коммунальные услуги  и другие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just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(сумма и процент от расходов)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расходы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(транспорт, связь, ремонт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оборудования и зданий, уличное освещение, приобретение оборудования и другие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just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(сумма и</a:t>
                      </a:r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процент от расходов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7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полугодие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2022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полугодие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2023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полугодие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2022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полугодие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2023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полугодие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2022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полугодие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2023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27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15965,2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(90,5%)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18294,2 (80,9%)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1668,0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(9,5%)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4313,6 (19,1%)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258,6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17633,2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22607,8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128,2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15680,2 (91,0%)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17964,8 (81,1%)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1544,3 (9,0%)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4182,5 (18,9%)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270,8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17224,5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22147,3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285,0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(69,7%)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329,4 (71,5%)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123,7 (30,3%)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131,1 (28,5%)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408,7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460,5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Голынковский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36,5 (75,1%)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35,8 (73,5%)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98,1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12,1 (24,9%)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12,9 (26,5%)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100,2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Деречинский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39,1 (73,4%)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48,2 (72,9%)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14,2 (26,6%)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17,9 (27,1%)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126,1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Доброселецкий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40,2 (63,6%)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39,7 (63,9%)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23,0 (36,4%)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22,4 (36,1%)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Зельвенский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38,6 (75,4%)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47,4 (74,8%)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12,6 (24,6%)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16,0 (25,2%)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39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Каролинский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42,1 (66,8%)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52,4 (74,4%)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124,5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20,9 (33,2%)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18,0 (25,6%)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86,1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111,7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Кремяницкий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50,1 (67,9%)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59,3 (67,5%)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23,7 (32,1%)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28,6 (32,5%)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119,1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Сынковичский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38,4 (69,1%)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46,6 (75,3%)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121,4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17,2 (30,9%)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15,3 (24,7%)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10709</TotalTime>
  <Words>934</Words>
  <Application>Microsoft Office PowerPoint</Application>
  <PresentationFormat>Экран (16:9)</PresentationFormat>
  <Paragraphs>409</Paragraphs>
  <Slides>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Структура доходов местных бюджетов.</vt:lpstr>
      <vt:lpstr>Презентация PowerPoint</vt:lpstr>
      <vt:lpstr>Структура расходов консолидированного бюджета по функциональной классификации расходов бюджета.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Мыцко Валентина Александровна</cp:lastModifiedBy>
  <cp:revision>741</cp:revision>
  <cp:lastPrinted>2023-08-08T11:52:25Z</cp:lastPrinted>
  <dcterms:created xsi:type="dcterms:W3CDTF">2013-10-16T05:53:51Z</dcterms:created>
  <dcterms:modified xsi:type="dcterms:W3CDTF">2023-08-11T05:42:27Z</dcterms:modified>
</cp:coreProperties>
</file>