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9"/>
  </p:notesMasterIdLst>
  <p:handoutMasterIdLst>
    <p:handoutMasterId r:id="rId10"/>
  </p:handoutMasterIdLst>
  <p:sldIdLst>
    <p:sldId id="258" r:id="rId2"/>
    <p:sldId id="284" r:id="rId3"/>
    <p:sldId id="289" r:id="rId4"/>
    <p:sldId id="300" r:id="rId5"/>
    <p:sldId id="285" r:id="rId6"/>
    <p:sldId id="297" r:id="rId7"/>
    <p:sldId id="296" r:id="rId8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4676" autoAdjust="0"/>
  </p:normalViewPr>
  <p:slideViewPr>
    <p:cSldViewPr>
      <p:cViewPr varScale="1">
        <p:scale>
          <a:sx n="143" d="100"/>
          <a:sy n="143" d="100"/>
        </p:scale>
        <p:origin x="696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1977401129942"/>
          <c:y val="2.5553128873962508E-3"/>
          <c:w val="0.76836158192090398"/>
          <c:h val="0.74139701312125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29"/>
            <c:extLst>
              <c:ext xmlns:c16="http://schemas.microsoft.com/office/drawing/2014/chart" uri="{C3380CC4-5D6E-409C-BE32-E72D297353CC}">
                <c16:uniqueId val="{00000000-BA85-4BF9-94C5-5643241FA562}"/>
              </c:ext>
            </c:extLst>
          </c:dPt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BCEA-45FA-9384-674AD3FD03E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22,7%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85-4BF9-94C5-5643241FA562}"/>
                </c:ext>
              </c:extLst>
            </c:dLbl>
            <c:dLbl>
              <c:idx val="1"/>
              <c:layout>
                <c:manualLayout>
                  <c:x val="-4.9001290092986018E-4"/>
                  <c:y val="-6.8814880823606572E-3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3,1%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85-4BF9-94C5-5643241FA562}"/>
                </c:ext>
              </c:extLst>
            </c:dLbl>
            <c:dLbl>
              <c:idx val="2"/>
              <c:layout>
                <c:manualLayout>
                  <c:x val="-3.3805218203656749E-2"/>
                  <c:y val="-7.2540430861895544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6,7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9322033898305073E-2"/>
                      <c:h val="9.04940471897996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A85-4BF9-94C5-5643241FA562}"/>
                </c:ext>
              </c:extLst>
            </c:dLbl>
            <c:dLbl>
              <c:idx val="3"/>
              <c:layout>
                <c:manualLayout>
                  <c:x val="-1.0836558565772501E-2"/>
                  <c:y val="-6.3798904215901453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3,1%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440677966101695"/>
                      <c:h val="9.594549581569122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BA85-4BF9-94C5-5643241FA562}"/>
                </c:ext>
              </c:extLst>
            </c:dLbl>
            <c:dLbl>
              <c:idx val="4"/>
              <c:layout>
                <c:manualLayout>
                  <c:x val="-5.3631389296676907E-2"/>
                  <c:y val="-7.10995528953631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8,2%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016949152542372"/>
                      <c:h val="8.477002613261355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BA85-4BF9-94C5-5643241FA562}"/>
                </c:ext>
              </c:extLst>
            </c:dLbl>
            <c:dLbl>
              <c:idx val="5"/>
              <c:layout>
                <c:manualLayout>
                  <c:x val="0.1533413408069754"/>
                  <c:y val="-7.444017485843403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56,2</a:t>
                    </a:r>
                  </a:p>
                  <a:p>
                    <a:endParaRPr lang="en-US" sz="1400" dirty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CEA-45FA-9384-674AD3FD03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Земельный налог и налог на недвижимость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Дотации,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22.7</c:v>
                </c:pt>
                <c:pt idx="1">
                  <c:v>3.1</c:v>
                </c:pt>
                <c:pt idx="2">
                  <c:v>6.1</c:v>
                </c:pt>
                <c:pt idx="3">
                  <c:v>3.1</c:v>
                </c:pt>
                <c:pt idx="4">
                  <c:v>8.1999999999999993</c:v>
                </c:pt>
                <c:pt idx="5">
                  <c:v>56.2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CEA-45FA-9384-674AD3FD03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16"/>
          <c:w val="1"/>
          <c:h val="0.24183677761866987"/>
        </c:manualLayout>
      </c:layout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2360870145468"/>
          <c:y val="6.8837448634841722E-4"/>
          <c:w val="0.75021486720939556"/>
          <c:h val="0.749479290865786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-7.8423862271453357E-2"/>
                  <c:y val="9.068232325614195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11,7%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108-4E59-8513-DD87FC41BB16}"/>
                </c:ext>
              </c:extLst>
            </c:dLbl>
            <c:dLbl>
              <c:idx val="1"/>
              <c:layout>
                <c:manualLayout>
                  <c:x val="-0.10731327016326349"/>
                  <c:y val="2.3683713511336454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8,4%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108-4E59-8513-DD87FC41BB16}"/>
                </c:ext>
              </c:extLst>
            </c:dLbl>
            <c:dLbl>
              <c:idx val="2"/>
              <c:layout>
                <c:manualLayout>
                  <c:x val="-0.15764802704746653"/>
                  <c:y val="-8.735492158973987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 23,8%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108-4E59-8513-DD87FC41BB16}"/>
                </c:ext>
              </c:extLst>
            </c:dLbl>
            <c:dLbl>
              <c:idx val="3"/>
              <c:layout>
                <c:manualLayout>
                  <c:x val="-2.0010899061346198E-2"/>
                  <c:y val="-0.12067875628509814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6,0%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08-4E59-8513-DD87FC41BB16}"/>
                </c:ext>
              </c:extLst>
            </c:dLbl>
            <c:dLbl>
              <c:idx val="4"/>
              <c:layout>
                <c:manualLayout>
                  <c:x val="0.16666666666666666"/>
                  <c:y val="-8.953473722759777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39,5%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40-4E6D-BF56-993E9E020B40}"/>
                </c:ext>
              </c:extLst>
            </c:dLbl>
            <c:dLbl>
              <c:idx val="5"/>
              <c:layout>
                <c:manualLayout>
                  <c:x val="7.6522309711286096E-2"/>
                  <c:y val="7.266303061461947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7,0%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08-4E59-8513-DD87FC41BB16}"/>
                </c:ext>
              </c:extLst>
            </c:dLbl>
            <c:dLbl>
              <c:idx val="6"/>
              <c:layout>
                <c:manualLayout>
                  <c:x val="5.7519462609546636E-2"/>
                  <c:y val="3.3743413225956656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3,4%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08-4E59-8513-DD87FC41BB16}"/>
                </c:ext>
              </c:extLst>
            </c:dLbl>
            <c:dLbl>
              <c:idx val="7"/>
              <c:layout>
                <c:manualLayout>
                  <c:x val="0.16859168557320164"/>
                  <c:y val="-1.5350596056138944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0,4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487-42F2-942A-964D260A4B0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11.7</c:v>
                </c:pt>
                <c:pt idx="1">
                  <c:v>8.4</c:v>
                </c:pt>
                <c:pt idx="2">
                  <c:v>23.8</c:v>
                </c:pt>
                <c:pt idx="3">
                  <c:v>6</c:v>
                </c:pt>
                <c:pt idx="4">
                  <c:v>39.5</c:v>
                </c:pt>
                <c:pt idx="5">
                  <c:v>7.1</c:v>
                </c:pt>
                <c:pt idx="6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108-4E59-8513-DD87FC41B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1991"/>
          <c:w val="1"/>
          <c:h val="0.25642912765084513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0.7425</cdr:x>
      <cdr:y>0</cdr:y>
    </cdr:from>
    <cdr:to>
      <cdr:x>0.81674</cdr:x>
      <cdr:y>0.06606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38132" y="0"/>
          <a:ext cx="333746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0.72865</cdr:x>
      <cdr:y>0.0001</cdr:y>
    </cdr:from>
    <cdr:to>
      <cdr:x>1</cdr:x>
      <cdr:y>0.06825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275857" y="452"/>
          <a:ext cx="1219943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2" y="1"/>
            <a:ext cx="2945660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t>16.08.2022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60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2" y="9428584"/>
            <a:ext cx="2945660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2" y="1"/>
            <a:ext cx="2945660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t>16.08.2022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7" tIns="45734" rIns="91467" bIns="4573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8"/>
          </a:xfrm>
          <a:prstGeom prst="rect">
            <a:avLst/>
          </a:prstGeom>
        </p:spPr>
        <p:txBody>
          <a:bodyPr vert="horz" lIns="91467" tIns="45734" rIns="91467" bIns="4573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60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767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008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5034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t>16.08.2022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t>16.08.2022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t>16.08.2022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t>16.08.2022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t>16.08.2022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t>16.08.2022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t>16.08.2022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t>16.08.2022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t>16.08.2022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t>16.08.2022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t>16.08.2022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t>16.08.2022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539953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Зельвенского района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1 полугодие 2022 года</a:t>
                      </a: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532424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Зельвенского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07133" y="2427734"/>
            <a:ext cx="2153099" cy="24482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сельских бюджетов:</a:t>
            </a: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Голынковский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Деречинский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Доброселецкий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500" b="1" dirty="0">
                <a:solidFill>
                  <a:srgbClr val="000000"/>
                </a:solidFill>
                <a:latin typeface="Times New Roman"/>
              </a:rPr>
              <a:t>Зельвенский</a:t>
            </a:r>
          </a:p>
          <a:p>
            <a:pPr algn="ctr"/>
            <a:r>
              <a:rPr lang="ru-RU" sz="1500" b="1" dirty="0">
                <a:solidFill>
                  <a:srgbClr val="000000"/>
                </a:solidFill>
                <a:latin typeface="Times New Roman"/>
              </a:rPr>
              <a:t>Каролинский</a:t>
            </a: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Кремяницкий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Сынковичский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221312"/>
              </p:ext>
            </p:extLst>
          </p:nvPr>
        </p:nvGraphicFramePr>
        <p:xfrm>
          <a:off x="107506" y="555526"/>
          <a:ext cx="8496942" cy="4161509"/>
        </p:xfrm>
        <a:graphic>
          <a:graphicData uri="http://schemas.openxmlformats.org/drawingml/2006/table">
            <a:tbl>
              <a:tblPr/>
              <a:tblGrid>
                <a:gridCol w="1584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7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55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05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2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98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7333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07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31519">
                <a:tc gridSpan="14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86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3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Консолидирован-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ный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35321,9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16929,8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35324,9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17633,2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-703,4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34437,5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16558,5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34437,5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17224,5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-666,0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7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887,4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371,3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887,4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408,7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-37,4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Голынковский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Деречинский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57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Доброселецкий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152,6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152,6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Зельвенский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Каролинский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Кремяницкий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Сынковичский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местных бюджетов.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6883934"/>
              </p:ext>
            </p:extLst>
          </p:nvPr>
        </p:nvGraphicFramePr>
        <p:xfrm>
          <a:off x="0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Объект 2">
            <a:extLst>
              <a:ext uri="{FF2B5EF4-FFF2-40B4-BE49-F238E27FC236}">
                <a16:creationId xmlns:a16="http://schemas.microsoft.com/office/drawing/2014/main" id="{A72E7EDE-424B-4312-8774-3DEF590A32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1600" dirty="0"/>
              <a:t>Подоходного налога с физических лиц поступило 3835,3 тыс. рублей.</a:t>
            </a:r>
          </a:p>
          <a:p>
            <a:r>
              <a:rPr lang="ru-RU" sz="1600" dirty="0"/>
              <a:t>Налога на добавленную стоимость – 1032,0 тыс. рублей</a:t>
            </a:r>
          </a:p>
          <a:p>
            <a:r>
              <a:rPr lang="ru-RU" sz="1600" dirty="0"/>
              <a:t>Налогов на собственность – 518,1 тыс. рублей</a:t>
            </a:r>
          </a:p>
          <a:p>
            <a:r>
              <a:rPr lang="ru-RU" sz="1600" dirty="0"/>
              <a:t>Единого налога с производителей сельскохозяйственной продукции – 528,8 тыс. рублей</a:t>
            </a:r>
          </a:p>
          <a:p>
            <a:r>
              <a:rPr lang="ru-RU" sz="1600" dirty="0"/>
              <a:t>Безвозмездные поступления составили 9515,0 тыс. рублей </a:t>
            </a:r>
          </a:p>
        </p:txBody>
      </p:sp>
    </p:spTree>
    <p:extLst>
      <p:ext uri="{BB962C8B-B14F-4D97-AF65-F5344CB8AC3E}">
        <p14:creationId xmlns:p14="http://schemas.microsoft.com/office/powerpoint/2010/main" val="2638926391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59128"/>
              </p:ext>
            </p:extLst>
          </p:nvPr>
        </p:nvGraphicFramePr>
        <p:xfrm>
          <a:off x="107504" y="23725"/>
          <a:ext cx="8948400" cy="4647466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8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13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963862877"/>
                    </a:ext>
                  </a:extLst>
                </a:gridCol>
                <a:gridCol w="648069">
                  <a:extLst>
                    <a:ext uri="{9D8B030D-6E8A-4147-A177-3AD203B41FA5}">
                      <a16:colId xmlns:a16="http://schemas.microsoft.com/office/drawing/2014/main" val="3487850430"/>
                    </a:ext>
                  </a:extLst>
                </a:gridCol>
              </a:tblGrid>
              <a:tr h="29421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поступлений доходов местных бюджетов.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10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7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неналоговые</a:t>
                      </a:r>
                    </a:p>
                    <a:p>
                      <a:pPr algn="ctr" fontAlgn="ctr"/>
                      <a:r>
                        <a:rPr lang="ru-RU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</a:t>
                      </a:r>
                    </a:p>
                    <a:p>
                      <a:pPr algn="ctr" fontAlgn="ctr"/>
                      <a:r>
                        <a:rPr lang="ru-RU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(сумма и процент от доходов)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 (дотации, субвенции, иные межбюджетные трансферты)</a:t>
                      </a:r>
                    </a:p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(сумма и процент от</a:t>
                      </a:r>
                      <a:r>
                        <a:rPr lang="ru-RU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доходов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полугодие 2021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полугодие 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полугодие 2021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полугодие 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полугодие 2021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полугодие 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Консолидирован-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ный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6590,2</a:t>
                      </a:r>
                    </a:p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(43,7%)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7414,8</a:t>
                      </a:r>
                    </a:p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(43,8%)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112,5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8489,7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(56,3%)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9515,0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(56,2%)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15079,9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16929,8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6372,6</a:t>
                      </a:r>
                    </a:p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(43,3%)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7179,5</a:t>
                      </a:r>
                    </a:p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(43,6%)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8357,9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(56,7%)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9379,0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(56,4%)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14730,5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16558,5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40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217,6 (62,3%)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235,3 (63,4%)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131,8 (37,7%)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136,0 (36,6%)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349,4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371,3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Голынковский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31,9 (79,0%)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 (72,2%)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8,5 (21,0%)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12,7 (27,8%)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386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Деречинский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30,9 (68,7%)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29,5 (59,4%)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95,5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14,1 (31,3%)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20,2 (40,6%)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Доброселецкий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32,4 (72,5%)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36,4 (65,7%)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12,3 (27,5%)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19,0 (34,3%)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154,5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666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Зельвенский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27,8 (70,4%)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31,2 (69,8%)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11,7 (29,6%)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13,5 (30,2%)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Каролинский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32,8 (66,5%)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36,1 (65,4)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110,1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16,5 (33,5%)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19,1(34,6%)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115,8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112,0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165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Кремяницкиий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35,1 (60,8%)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 (57,5%)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22,6 (39,2%)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29,6 (42,5%)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Сынковичский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26,7 (36,7%)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 (57,1%)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46,1 (63,3%)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21,9 (42,9)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47,5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консолидированного бюджета</a:t>
            </a:r>
            <a:b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58950448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Объект 2">
            <a:extLst>
              <a:ext uri="{FF2B5EF4-FFF2-40B4-BE49-F238E27FC236}">
                <a16:creationId xmlns:a16="http://schemas.microsoft.com/office/drawing/2014/main" id="{69C8BF06-4E44-4CE3-918D-BB3BD92A2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2" y="1203597"/>
            <a:ext cx="4038598" cy="3391025"/>
          </a:xfrm>
        </p:spPr>
        <p:txBody>
          <a:bodyPr>
            <a:normAutofit fontScale="92500"/>
          </a:bodyPr>
          <a:lstStyle/>
          <a:p>
            <a:r>
              <a:rPr lang="ru-RU" sz="1600" dirty="0"/>
              <a:t>На общегосударственную деятельность направлено 2066,8 тыс. рублей</a:t>
            </a:r>
          </a:p>
          <a:p>
            <a:r>
              <a:rPr lang="ru-RU" sz="1600" dirty="0"/>
              <a:t>На жилищно-коммунальное хозяйство  - 1476,2 тыс. рублей.</a:t>
            </a:r>
          </a:p>
          <a:p>
            <a:r>
              <a:rPr lang="ru-RU" sz="1600" dirty="0"/>
              <a:t>На образование  - 6959,3 тыс. рублей</a:t>
            </a:r>
          </a:p>
          <a:p>
            <a:r>
              <a:rPr lang="ru-RU" sz="1600" dirty="0"/>
              <a:t>На здравоохранение – 4202,6 тыс. рублей</a:t>
            </a:r>
          </a:p>
          <a:p>
            <a:r>
              <a:rPr lang="ru-RU" sz="1600" dirty="0"/>
              <a:t>На социальную политику – 1245,9 тыс. рублей</a:t>
            </a:r>
          </a:p>
          <a:p>
            <a:r>
              <a:rPr lang="ru-RU" sz="1600" dirty="0"/>
              <a:t>На национальную экономику – 601,5 тыс. рублей</a:t>
            </a:r>
          </a:p>
          <a:p>
            <a:r>
              <a:rPr lang="ru-RU" sz="1600" dirty="0"/>
              <a:t>На физическую культуру, спорт, культуру и средства массовой информации – 1061,9 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1862360282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826583"/>
              </p:ext>
            </p:extLst>
          </p:nvPr>
        </p:nvGraphicFramePr>
        <p:xfrm>
          <a:off x="107504" y="51470"/>
          <a:ext cx="8928992" cy="5033792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23109634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662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14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148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0527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расходов местных бюджетов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  и другие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just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(сумма и процент от расходов)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другие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just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(сумма и</a:t>
                      </a:r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процент от расходов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7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полугодие 2021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полугодие 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полугодие 2021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полугодие 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полугодие 2021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полугодие 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27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14659,3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(90,0%)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15965,2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(90,5%)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1631,5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(10,0%)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1668,0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(9,5%)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16290,8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17633,2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14420,0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(90,6%)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15680,2 (91,0%)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1489,1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(9,4%)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1544,3 (9,0%)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15909,1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17224,5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239,3 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(62,7%)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285,0 (69,7%)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142,4 (37,3%)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123,7 (30,3%)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381,7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408,7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Голынковский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30,6 (71,0%)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36,5 (75,1%)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 (29,0%)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12,1 (24,9%)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Деречинский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33,2 (68,9%)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39,1 (73,4%)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 (31,1%)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14,2 (26,6%)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Доброселецкий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36,2 (70,8%)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40,2 (63,6%)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14,9 (29,2%)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23,0 (36,4%)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154,4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Зельвенский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31,3 (69,1%)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38,6 (75,4%)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 (30,9%)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12,6 (24,6%)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9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Каролинский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34,3 (60,8%)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42,1 (66,8%)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122,7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22,1 (39,2%)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20,9 (33,2%)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111,7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Кремяницкий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 (65,6%)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50,1 (67,9%)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125,3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21,0 (34,4%)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23,7 (32,1%)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Сынковичский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33,7 (44,0%)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38,4 (69,1%)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42,9 (56,0%)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17,2 (30,9%)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9996</TotalTime>
  <Words>934</Words>
  <Application>Microsoft Office PowerPoint</Application>
  <PresentationFormat>Экран (16:9)</PresentationFormat>
  <Paragraphs>407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Структура доходов местных бюджетов.</vt:lpstr>
      <vt:lpstr>Презентация PowerPoint</vt:lpstr>
      <vt:lpstr>Структура расходов консолидированного бюджета по функциональной классификации расходов бюджета.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Мыцко Валентина Александровна</cp:lastModifiedBy>
  <cp:revision>670</cp:revision>
  <cp:lastPrinted>2021-04-13T12:39:27Z</cp:lastPrinted>
  <dcterms:created xsi:type="dcterms:W3CDTF">2013-10-16T05:53:51Z</dcterms:created>
  <dcterms:modified xsi:type="dcterms:W3CDTF">2022-08-16T12:57:57Z</dcterms:modified>
</cp:coreProperties>
</file>