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9"/>
  </p:notesMasterIdLst>
  <p:handoutMasterIdLst>
    <p:handoutMasterId r:id="rId10"/>
  </p:handoutMasterIdLst>
  <p:sldIdLst>
    <p:sldId id="258" r:id="rId2"/>
    <p:sldId id="284" r:id="rId3"/>
    <p:sldId id="289" r:id="rId4"/>
    <p:sldId id="300" r:id="rId5"/>
    <p:sldId id="285" r:id="rId6"/>
    <p:sldId id="297" r:id="rId7"/>
    <p:sldId id="296" r:id="rId8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76" autoAdjust="0"/>
  </p:normalViewPr>
  <p:slideViewPr>
    <p:cSldViewPr>
      <p:cViewPr varScale="1">
        <p:scale>
          <a:sx n="95" d="100"/>
          <a:sy n="95" d="100"/>
        </p:scale>
        <p:origin x="300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29942"/>
          <c:y val="2.5553128873962508E-3"/>
          <c:w val="0.76836158192090398"/>
          <c:h val="0.74139701312125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29"/>
            <c:extLst>
              <c:ext xmlns:c16="http://schemas.microsoft.com/office/drawing/2014/chart" uri="{C3380CC4-5D6E-409C-BE32-E72D297353CC}">
                <c16:uniqueId val="{00000000-BA85-4BF9-94C5-5643241FA562}"/>
              </c:ext>
            </c:extLst>
          </c:dPt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BCEA-45FA-9384-674AD3FD03E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22,2%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85-4BF9-94C5-5643241FA562}"/>
                </c:ext>
              </c:extLst>
            </c:dLbl>
            <c:dLbl>
              <c:idx val="1"/>
              <c:layout>
                <c:manualLayout>
                  <c:x val="-4.9001290092986018E-4"/>
                  <c:y val="6.747133482368212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3,3%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85-4BF9-94C5-5643241FA562}"/>
                </c:ext>
              </c:extLst>
            </c:dLbl>
            <c:dLbl>
              <c:idx val="2"/>
              <c:layout>
                <c:manualLayout>
                  <c:x val="-7.9003180746474486E-2"/>
                  <c:y val="-6.981481386093053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6,7%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85-4BF9-94C5-5643241FA562}"/>
                </c:ext>
              </c:extLst>
            </c:dLbl>
            <c:dLbl>
              <c:idx val="3"/>
              <c:layout>
                <c:manualLayout>
                  <c:x val="-1.0836558565772501E-2"/>
                  <c:y val="-6.379890421590145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2,8%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40677966101695"/>
                      <c:h val="9.59454958156912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A85-4BF9-94C5-5643241FA562}"/>
                </c:ext>
              </c:extLst>
            </c:dLbl>
            <c:dLbl>
              <c:idx val="4"/>
              <c:layout>
                <c:manualLayout>
                  <c:x val="-6.9168223675430407E-2"/>
                  <c:y val="-8.200245014714618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9,3%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85-4BF9-94C5-5643241FA562}"/>
                </c:ext>
              </c:extLst>
            </c:dLbl>
            <c:dLbl>
              <c:idx val="5"/>
              <c:layout>
                <c:manualLayout>
                  <c:x val="0.1533413408069754"/>
                  <c:y val="-7.44401748584340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55,7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EA-45FA-9384-674AD3FD0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Земельный налог и налог на недвижимость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Дотации,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22.2</c:v>
                </c:pt>
                <c:pt idx="1">
                  <c:v>3.3</c:v>
                </c:pt>
                <c:pt idx="2">
                  <c:v>6.7</c:v>
                </c:pt>
                <c:pt idx="3">
                  <c:v>2.8</c:v>
                </c:pt>
                <c:pt idx="4">
                  <c:v>8</c:v>
                </c:pt>
                <c:pt idx="5">
                  <c:v>55.7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EA-45FA-9384-674AD3FD0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16"/>
          <c:w val="1"/>
          <c:h val="0.24183677761866987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468"/>
          <c:y val="6.8837448634841722E-4"/>
          <c:w val="0.75021486720939556"/>
          <c:h val="0.749479290865786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-7.8423862271453357E-2"/>
                  <c:y val="9.068232325614195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11,3%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08-4E59-8513-DD87FC41BB16}"/>
                </c:ext>
              </c:extLst>
            </c:dLbl>
            <c:dLbl>
              <c:idx val="1"/>
              <c:layout>
                <c:manualLayout>
                  <c:x val="-0.10731327016326349"/>
                  <c:y val="2.368371351133645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6,1%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8-4E59-8513-DD87FC41BB16}"/>
                </c:ext>
              </c:extLst>
            </c:dLbl>
            <c:dLbl>
              <c:idx val="2"/>
              <c:layout>
                <c:manualLayout>
                  <c:x val="-0.15764802704746653"/>
                  <c:y val="-8.73549215897398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29,5%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08-4E59-8513-DD87FC41BB16}"/>
                </c:ext>
              </c:extLst>
            </c:dLbl>
            <c:dLbl>
              <c:idx val="3"/>
              <c:layout>
                <c:manualLayout>
                  <c:x val="-2.0010899061346198E-2"/>
                  <c:y val="-0.120678756285098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08-4E59-8513-DD87FC41BB16}"/>
                </c:ext>
              </c:extLst>
            </c:dLbl>
            <c:dLbl>
              <c:idx val="4"/>
              <c:layout>
                <c:manualLayout>
                  <c:x val="0.16666666666666666"/>
                  <c:y val="-8.95347372275977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38,1%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40-4E6D-BF56-993E9E020B40}"/>
                </c:ext>
              </c:extLst>
            </c:dLbl>
            <c:dLbl>
              <c:idx val="5"/>
              <c:layout>
                <c:manualLayout>
                  <c:x val="7.6522309711286096E-2"/>
                  <c:y val="7.26630306146194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6,1%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08-4E59-8513-DD87FC41BB16}"/>
                </c:ext>
              </c:extLst>
            </c:dLbl>
            <c:dLbl>
              <c:idx val="6"/>
              <c:layout>
                <c:manualLayout>
                  <c:x val="5.7519462609546636E-2"/>
                  <c:y val="3.374341322595665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2,9%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08-4E59-8513-DD87FC41BB16}"/>
                </c:ext>
              </c:extLst>
            </c:dLbl>
            <c:dLbl>
              <c:idx val="7"/>
              <c:layout>
                <c:manualLayout>
                  <c:x val="0.16859168557320164"/>
                  <c:y val="-1.535059605613894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0,4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87-42F2-942A-964D260A4B0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  <c:pt idx="7">
                  <c:v>Прочие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11.3</c:v>
                </c:pt>
                <c:pt idx="1">
                  <c:v>6.1</c:v>
                </c:pt>
                <c:pt idx="2">
                  <c:v>29.5</c:v>
                </c:pt>
                <c:pt idx="3">
                  <c:v>5.6</c:v>
                </c:pt>
                <c:pt idx="4">
                  <c:v>38.1</c:v>
                </c:pt>
                <c:pt idx="5">
                  <c:v>6.1</c:v>
                </c:pt>
                <c:pt idx="6">
                  <c:v>2.9</c:v>
                </c:pt>
                <c:pt idx="7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08-4E59-8513-DD87FC41B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1991"/>
          <c:w val="1"/>
          <c:h val="0.256429127650845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0.7425</cdr:x>
      <cdr:y>0</cdr:y>
    </cdr:from>
    <cdr:to>
      <cdr:x>0.81674</cdr:x>
      <cdr:y>0.06606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38132" y="0"/>
          <a:ext cx="33374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0.72865</cdr:x>
      <cdr:y>0.0001</cdr:y>
    </cdr:from>
    <cdr:to>
      <cdr:x>1</cdr:x>
      <cdr:y>0.06825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275857" y="452"/>
          <a:ext cx="1219943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6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008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03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461726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Зельвенского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квартал 2021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32424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Зельвенского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07133" y="2427734"/>
            <a:ext cx="2153099" cy="24482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Голынковский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Деречинский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Доброселецкий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Зельвенский</a:t>
            </a: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Каролинский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Кремяницкий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Сынковичский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366096"/>
              </p:ext>
            </p:extLst>
          </p:nvPr>
        </p:nvGraphicFramePr>
        <p:xfrm>
          <a:off x="107506" y="555526"/>
          <a:ext cx="8496942" cy="4161509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5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05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98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33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07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31519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30719,7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6926,5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30719,7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7897,6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-971,1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29940,3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6759,1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29940,3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7697,3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-938,2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-32,9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Зельвенский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Каролинский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Кремяницкий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0425331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A72E7EDE-424B-4312-8774-3DEF590A32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Подоходного налога с физических лиц поступило 1537,6 тыс. рублей.</a:t>
            </a:r>
          </a:p>
          <a:p>
            <a:r>
              <a:rPr lang="ru-RU" sz="1600" dirty="0"/>
              <a:t>Налога на добавленную стоимость – 467,1 тыс. рублей</a:t>
            </a:r>
          </a:p>
          <a:p>
            <a:r>
              <a:rPr lang="ru-RU" sz="1600" dirty="0"/>
              <a:t>Налогов на собственность – 230,6 тыс. рублей</a:t>
            </a:r>
          </a:p>
          <a:p>
            <a:r>
              <a:rPr lang="ru-RU" sz="1600" dirty="0"/>
              <a:t>Единого налога с производителей сельскохозяйственной продукции – 194,8 тыс. рублей</a:t>
            </a:r>
          </a:p>
          <a:p>
            <a:r>
              <a:rPr lang="ru-RU" sz="1600" dirty="0"/>
              <a:t>Безвозмездные поступления составили 3857,2 тыс. рублей </a:t>
            </a:r>
          </a:p>
        </p:txBody>
      </p:sp>
    </p:spTree>
    <p:extLst>
      <p:ext uri="{BB962C8B-B14F-4D97-AF65-F5344CB8AC3E}">
        <p14:creationId xmlns:p14="http://schemas.microsoft.com/office/powerpoint/2010/main" val="263892639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52855"/>
              </p:ext>
            </p:extLst>
          </p:nvPr>
        </p:nvGraphicFramePr>
        <p:xfrm>
          <a:off x="107504" y="23725"/>
          <a:ext cx="8948400" cy="4724281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63862877"/>
                    </a:ext>
                  </a:extLst>
                </a:gridCol>
                <a:gridCol w="648069">
                  <a:extLst>
                    <a:ext uri="{9D8B030D-6E8A-4147-A177-3AD203B41FA5}">
                      <a16:colId xmlns:a16="http://schemas.microsoft.com/office/drawing/2014/main" val="3487850430"/>
                    </a:ext>
                  </a:extLst>
                </a:gridCol>
              </a:tblGrid>
              <a:tr h="29421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7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</a:t>
                      </a:r>
                    </a:p>
                    <a:p>
                      <a:pPr algn="ctr" fontAlgn="ctr"/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доходов)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(дотации, субвенции, иные межбюджетные трансферты)</a:t>
                      </a:r>
                    </a:p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</a:t>
                      </a:r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доходов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2803,3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(48,5%)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3069,3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(44,3%)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2974,8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(51,5%)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3857,2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(55,7%)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5778,1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6926,5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2718,9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(48,6%)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2967,8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(43,9%)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2872,8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(51,4%)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3791,3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(56,1%)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5591,7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6759,1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0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84,4 (45,3%)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 (60,6%)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 (54,7%)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65,9 (39,4%)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12,7 (46,2%)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 (81,0%)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14,8 (53,8%)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 (19,0%)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12,1 (56,8%)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 (75,6%)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 (43,2%)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 (24,4%)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12,2 (56,0%)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 (77,7%)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9,6 (44,0%)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 (22,3%)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6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10,6 (47,3%)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 (74,9%)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11,8 (52,7%)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4,5 (25,1%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12,7 (64,1%)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 (79,4%)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121,3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7,1 (35,9%)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4,0 (20,6%)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98,0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05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12,9 (22,6%)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 (58,5%)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44,3 (77,4%)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11,7 (41,5%)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11,2 (68,3%)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 (26,3%)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5,2 (31,7%)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33,3 (73,7%)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640,4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275,6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консолидированного бюджета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3322783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69C8BF06-4E44-4CE3-918D-BB3BD92A2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2" y="1203597"/>
            <a:ext cx="4038598" cy="3391025"/>
          </a:xfrm>
        </p:spPr>
        <p:txBody>
          <a:bodyPr>
            <a:normAutofit fontScale="92500"/>
          </a:bodyPr>
          <a:lstStyle/>
          <a:p>
            <a:r>
              <a:rPr lang="ru-RU" sz="1600" dirty="0"/>
              <a:t>На общегосударственную деятельность направлено 895,9 тыс. рублей</a:t>
            </a:r>
          </a:p>
          <a:p>
            <a:r>
              <a:rPr lang="ru-RU" sz="1600" dirty="0"/>
              <a:t>На жилищно-коммунальное хозяйство  - 486,1 тыс. рублей.</a:t>
            </a:r>
          </a:p>
          <a:p>
            <a:r>
              <a:rPr lang="ru-RU" sz="1600" dirty="0"/>
              <a:t>На образование  - 3011,6 тыс. рублей</a:t>
            </a:r>
          </a:p>
          <a:p>
            <a:r>
              <a:rPr lang="ru-RU" sz="1600" dirty="0"/>
              <a:t>На здравоохранение – 2333,2 тыс. рублей</a:t>
            </a:r>
          </a:p>
          <a:p>
            <a:r>
              <a:rPr lang="ru-RU" sz="1600" dirty="0"/>
              <a:t>На социальную политику – 481,4 тыс. рублей</a:t>
            </a:r>
          </a:p>
          <a:p>
            <a:r>
              <a:rPr lang="ru-RU" sz="1600" dirty="0"/>
              <a:t>На национальную экономику – 232,7 тыс. рублей</a:t>
            </a:r>
          </a:p>
          <a:p>
            <a:r>
              <a:rPr lang="ru-RU" sz="1600" dirty="0"/>
              <a:t>На физическую культуру, спорт, культуру и средства массовой информации – 440,1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186236028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48130"/>
              </p:ext>
            </p:extLst>
          </p:nvPr>
        </p:nvGraphicFramePr>
        <p:xfrm>
          <a:off x="107504" y="51470"/>
          <a:ext cx="8928992" cy="4850912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23109634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6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14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48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5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 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расходов)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процент от расходов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2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6230,3 (90,4%)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7307,4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(92,5%)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660,3 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590,2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(7,5%)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6890,6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7897,6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6096,9 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(91,3%)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7191,9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(93,4%)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578,2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(8,7%)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505,4 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(6,6%)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6675,1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7697,3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133,4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(61,9%)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115,5 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(57,7%)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82,1 (38,1%)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84,8 (42,3%)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24,4 (81,1%)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 (73,7%)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5,7 (18,9%)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 (26,3%)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15,3 (63,5%)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12,6 (60,9%)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 (36,5%)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 (39,1%)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 (81,3%)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21,3 (79,5%)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 (18,7%)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 (20,5%)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 (58,8%)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16,5 (69,9%)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 (41,2%)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 (30,1%)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9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16,8 (64,4%)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 (57,1%)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90,5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9,3 (35,6%)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11,4 (42,9%)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101,9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20,4 (34,3%)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 (67,4%)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39,0 (65,7)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10,4 (32,6%)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 (87,2%)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 (25,7%)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 (12,8%)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36,7 (74,3%)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253,3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9421</TotalTime>
  <Words>930</Words>
  <Application>Microsoft Office PowerPoint</Application>
  <PresentationFormat>Экран (16:9)</PresentationFormat>
  <Paragraphs>411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консолидированного бюджета по функциональной классификации расходов бюджета.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Мыцко Валентина Александровна</cp:lastModifiedBy>
  <cp:revision>618</cp:revision>
  <cp:lastPrinted>2021-04-13T12:39:27Z</cp:lastPrinted>
  <dcterms:created xsi:type="dcterms:W3CDTF">2013-10-16T05:53:51Z</dcterms:created>
  <dcterms:modified xsi:type="dcterms:W3CDTF">2021-04-21T06:13:29Z</dcterms:modified>
</cp:coreProperties>
</file>